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313" r:id="rId3"/>
    <p:sldId id="350" r:id="rId4"/>
    <p:sldId id="345" r:id="rId5"/>
    <p:sldId id="258" r:id="rId6"/>
    <p:sldId id="339" r:id="rId7"/>
    <p:sldId id="347" r:id="rId8"/>
    <p:sldId id="346" r:id="rId9"/>
    <p:sldId id="348" r:id="rId10"/>
    <p:sldId id="349" r:id="rId11"/>
    <p:sldId id="351" r:id="rId12"/>
    <p:sldId id="344" r:id="rId13"/>
    <p:sldId id="512" r:id="rId14"/>
    <p:sldId id="353" r:id="rId15"/>
    <p:sldId id="356" r:id="rId16"/>
    <p:sldId id="355" r:id="rId17"/>
    <p:sldId id="357" r:id="rId18"/>
    <p:sldId id="358" r:id="rId19"/>
    <p:sldId id="478" r:id="rId20"/>
    <p:sldId id="513" r:id="rId21"/>
    <p:sldId id="514" r:id="rId22"/>
    <p:sldId id="515" r:id="rId23"/>
    <p:sldId id="333" r:id="rId24"/>
    <p:sldId id="334" r:id="rId25"/>
    <p:sldId id="343" r:id="rId26"/>
    <p:sldId id="352" r:id="rId27"/>
    <p:sldId id="322" r:id="rId28"/>
    <p:sldId id="338"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65074" autoAdjust="0"/>
  </p:normalViewPr>
  <p:slideViewPr>
    <p:cSldViewPr>
      <p:cViewPr varScale="1">
        <p:scale>
          <a:sx n="69" d="100"/>
          <a:sy n="69" d="100"/>
        </p:scale>
        <p:origin x="1668" y="78"/>
      </p:cViewPr>
      <p:guideLst>
        <p:guide orient="horz" pos="2160"/>
        <p:guide pos="2880"/>
      </p:guideLst>
    </p:cSldViewPr>
  </p:slideViewPr>
  <p:outlineViewPr>
    <p:cViewPr>
      <p:scale>
        <a:sx n="33" d="100"/>
        <a:sy n="33" d="100"/>
      </p:scale>
      <p:origin x="228" y="110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20pavilion\Desktop\IIPS%20CEADL\GPE_Por_Subsistem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F%20Gesti&#243;n%202017\Informe%20de%20Educaci&#243;n%20Alternativa%201er%20Semestre\Centralizadores%202%20do%20Sem.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38100">
              <a:solidFill>
                <a:srgbClr val="FF0000"/>
              </a:solidFill>
            </a:ln>
          </c:spPr>
          <c:marker>
            <c:symbol val="none"/>
          </c:marker>
          <c:dLbls>
            <c:dLbl>
              <c:idx val="1"/>
              <c:layout>
                <c:manualLayout>
                  <c:x val="-3.3417339593846282E-2"/>
                  <c:y val="3.464396813052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1D-4D5C-ABEC-206302309637}"/>
                </c:ext>
              </c:extLst>
            </c:dLbl>
            <c:dLbl>
              <c:idx val="2"/>
              <c:layout>
                <c:manualLayout>
                  <c:x val="-2.5991264128547086E-2"/>
                  <c:y val="-4.0942871426984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1D-4D5C-ABEC-206302309637}"/>
                </c:ext>
              </c:extLst>
            </c:dLbl>
            <c:dLbl>
              <c:idx val="3"/>
              <c:layout>
                <c:manualLayout>
                  <c:x val="-2.970430186119671E-2"/>
                  <c:y val="3.7793419778754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1D-4D5C-ABEC-206302309637}"/>
                </c:ext>
              </c:extLst>
            </c:dLbl>
            <c:dLbl>
              <c:idx val="4"/>
              <c:layout>
                <c:manualLayout>
                  <c:x val="-3.3417339593846296E-2"/>
                  <c:y val="-6.2989032964591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1D-4D5C-ABEC-206302309637}"/>
                </c:ext>
              </c:extLst>
            </c:dLbl>
            <c:dLbl>
              <c:idx val="5"/>
              <c:layout>
                <c:manualLayout>
                  <c:x val="-2.2278226395897532E-2"/>
                  <c:y val="2.5195613185836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1D-4D5C-ABEC-206302309637}"/>
                </c:ext>
              </c:extLst>
            </c:dLbl>
            <c:dLbl>
              <c:idx val="6"/>
              <c:layout>
                <c:manualLayout>
                  <c:x val="-2.2278226395897462E-2"/>
                  <c:y val="-4.4092323075213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1D-4D5C-ABEC-206302309637}"/>
                </c:ext>
              </c:extLst>
            </c:dLbl>
            <c:dLbl>
              <c:idx val="7"/>
              <c:layout>
                <c:manualLayout>
                  <c:x val="-3.1560820727521505E-2"/>
                  <c:y val="3.7793419778754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1D-4D5C-ABEC-206302309637}"/>
                </c:ext>
              </c:extLst>
            </c:dLbl>
            <c:dLbl>
              <c:idx val="8"/>
              <c:layout>
                <c:manualLayout>
                  <c:x val="-3.3417339593846296E-2"/>
                  <c:y val="-7.5586839557509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1D-4D5C-ABEC-206302309637}"/>
                </c:ext>
              </c:extLst>
            </c:dLbl>
            <c:dLbl>
              <c:idx val="9"/>
              <c:layout>
                <c:manualLayout>
                  <c:x val="-4.8269490524444653E-2"/>
                  <c:y val="-5.6690129668132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1D-4D5C-ABEC-206302309637}"/>
                </c:ext>
              </c:extLst>
            </c:dLbl>
            <c:spPr>
              <a:noFill/>
              <a:ln>
                <a:noFill/>
              </a:ln>
              <a:effectLst/>
            </c:spPr>
            <c:txPr>
              <a:bodyPr/>
              <a:lstStyle/>
              <a:p>
                <a:pPr>
                  <a:defRPr sz="14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Hoja1!$P$3:$P$13</c:f>
              <c:strCache>
                <c:ptCount val="11"/>
                <c:pt idx="0">
                  <c:v>Año 2006</c:v>
                </c:pt>
                <c:pt idx="1">
                  <c:v>Año 2007</c:v>
                </c:pt>
                <c:pt idx="2">
                  <c:v>Año 2008</c:v>
                </c:pt>
                <c:pt idx="3">
                  <c:v>Año 2009</c:v>
                </c:pt>
                <c:pt idx="4">
                  <c:v>Año 2010</c:v>
                </c:pt>
                <c:pt idx="5">
                  <c:v>Año 2011</c:v>
                </c:pt>
                <c:pt idx="6">
                  <c:v>Año 2012</c:v>
                </c:pt>
                <c:pt idx="7">
                  <c:v>Año 2013</c:v>
                </c:pt>
                <c:pt idx="8">
                  <c:v>Año 2014</c:v>
                </c:pt>
                <c:pt idx="9">
                  <c:v>Año 2015</c:v>
                </c:pt>
                <c:pt idx="10">
                  <c:v>Año 2016</c:v>
                </c:pt>
              </c:strCache>
            </c:strRef>
          </c:cat>
          <c:val>
            <c:numRef>
              <c:f>Hoja1!$Q$3:$Q$13</c:f>
              <c:numCache>
                <c:formatCode>General</c:formatCode>
                <c:ptCount val="11"/>
                <c:pt idx="0">
                  <c:v>281</c:v>
                </c:pt>
                <c:pt idx="1">
                  <c:v>197</c:v>
                </c:pt>
                <c:pt idx="2">
                  <c:v>293</c:v>
                </c:pt>
                <c:pt idx="3">
                  <c:v>249</c:v>
                </c:pt>
                <c:pt idx="4">
                  <c:v>290</c:v>
                </c:pt>
                <c:pt idx="5">
                  <c:v>305</c:v>
                </c:pt>
                <c:pt idx="6">
                  <c:v>381</c:v>
                </c:pt>
                <c:pt idx="7">
                  <c:v>403</c:v>
                </c:pt>
                <c:pt idx="8">
                  <c:v>448</c:v>
                </c:pt>
                <c:pt idx="9">
                  <c:v>504</c:v>
                </c:pt>
                <c:pt idx="10">
                  <c:v>565</c:v>
                </c:pt>
              </c:numCache>
            </c:numRef>
          </c:val>
          <c:smooth val="0"/>
          <c:extLst>
            <c:ext xmlns:c16="http://schemas.microsoft.com/office/drawing/2014/chart" uri="{C3380CC4-5D6E-409C-BE32-E72D297353CC}">
              <c16:uniqueId val="{00000009-B31D-4D5C-ABEC-206302309637}"/>
            </c:ext>
          </c:extLst>
        </c:ser>
        <c:dLbls>
          <c:showLegendKey val="0"/>
          <c:showVal val="1"/>
          <c:showCatName val="0"/>
          <c:showSerName val="0"/>
          <c:showPercent val="0"/>
          <c:showBubbleSize val="0"/>
        </c:dLbls>
        <c:smooth val="0"/>
        <c:axId val="174886400"/>
        <c:axId val="80981376"/>
      </c:lineChart>
      <c:catAx>
        <c:axId val="174886400"/>
        <c:scaling>
          <c:orientation val="minMax"/>
        </c:scaling>
        <c:delete val="0"/>
        <c:axPos val="b"/>
        <c:numFmt formatCode="General" sourceLinked="0"/>
        <c:majorTickMark val="none"/>
        <c:minorTickMark val="none"/>
        <c:tickLblPos val="nextTo"/>
        <c:txPr>
          <a:bodyPr/>
          <a:lstStyle/>
          <a:p>
            <a:pPr>
              <a:defRPr sz="1200" b="1"/>
            </a:pPr>
            <a:endParaRPr lang="es-ES"/>
          </a:p>
        </c:txPr>
        <c:crossAx val="80981376"/>
        <c:crosses val="autoZero"/>
        <c:auto val="1"/>
        <c:lblAlgn val="ctr"/>
        <c:lblOffset val="100"/>
        <c:noMultiLvlLbl val="0"/>
      </c:catAx>
      <c:valAx>
        <c:axId val="80981376"/>
        <c:scaling>
          <c:orientation val="minMax"/>
        </c:scaling>
        <c:delete val="1"/>
        <c:axPos val="l"/>
        <c:numFmt formatCode="General" sourceLinked="1"/>
        <c:majorTickMark val="none"/>
        <c:minorTickMark val="none"/>
        <c:tickLblPos val="nextTo"/>
        <c:crossAx val="1748864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a:solidFill>
                <a:srgbClr val="FF0000"/>
              </a:solidFill>
            </a:ln>
          </c:spPr>
          <c:marker>
            <c:spPr>
              <a:ln w="38100">
                <a:solidFill>
                  <a:srgbClr val="FF0000"/>
                </a:solidFill>
              </a:ln>
            </c:spPr>
          </c:marker>
          <c:dLbls>
            <c:dLbl>
              <c:idx val="0"/>
              <c:layout>
                <c:manualLayout>
                  <c:x val="-4.6832918947703125E-2"/>
                  <c:y val="-6.847655042098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73-4AAF-B5E5-DDB0B3756F4C}"/>
                </c:ext>
              </c:extLst>
            </c:dLbl>
            <c:dLbl>
              <c:idx val="1"/>
              <c:layout>
                <c:manualLayout>
                  <c:x val="-5.2914618682215385E-2"/>
                  <c:y val="4.7933585294687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73-4AAF-B5E5-DDB0B3756F4C}"/>
                </c:ext>
              </c:extLst>
            </c:dLbl>
            <c:dLbl>
              <c:idx val="2"/>
              <c:layout>
                <c:manualLayout>
                  <c:x val="-5.4807607583831679E-2"/>
                  <c:y val="-5.8205067857835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73-4AAF-B5E5-DDB0B3756F4C}"/>
                </c:ext>
              </c:extLst>
            </c:dLbl>
            <c:dLbl>
              <c:idx val="3"/>
              <c:layout>
                <c:manualLayout>
                  <c:x val="-5.4807607583831679E-2"/>
                  <c:y val="6.16288953788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73-4AAF-B5E5-DDB0B3756F4C}"/>
                </c:ext>
              </c:extLst>
            </c:dLbl>
            <c:dLbl>
              <c:idx val="4"/>
              <c:layout>
                <c:manualLayout>
                  <c:x val="-5.4807607583831679E-2"/>
                  <c:y val="-4.7933585294687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73-4AAF-B5E5-DDB0B3756F4C}"/>
                </c:ext>
              </c:extLst>
            </c:dLbl>
            <c:dLbl>
              <c:idx val="5"/>
              <c:layout>
                <c:manualLayout>
                  <c:x val="-5.4807607583831679E-2"/>
                  <c:y val="-5.82050678578351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73-4AAF-B5E5-DDB0B3756F4C}"/>
                </c:ext>
              </c:extLst>
            </c:dLbl>
            <c:dLbl>
              <c:idx val="6"/>
              <c:layout>
                <c:manualLayout>
                  <c:x val="-3.6278057227357878E-2"/>
                  <c:y val="-6.5052992492651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73-4AAF-B5E5-DDB0B3756F4C}"/>
                </c:ext>
              </c:extLst>
            </c:dLbl>
            <c:spPr>
              <a:noFill/>
              <a:ln>
                <a:noFill/>
              </a:ln>
              <a:effectLst/>
            </c:spPr>
            <c:txPr>
              <a:bodyPr/>
              <a:lstStyle/>
              <a:p>
                <a:pPr>
                  <a:defRPr sz="1600" b="1"/>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Est!$A$1:$G$1</c:f>
              <c:numCache>
                <c:formatCode>General</c:formatCode>
                <c:ptCount val="7"/>
                <c:pt idx="0">
                  <c:v>1999</c:v>
                </c:pt>
                <c:pt idx="1">
                  <c:v>2012</c:v>
                </c:pt>
                <c:pt idx="2">
                  <c:v>2013</c:v>
                </c:pt>
                <c:pt idx="3">
                  <c:v>2014</c:v>
                </c:pt>
                <c:pt idx="4">
                  <c:v>2015</c:v>
                </c:pt>
                <c:pt idx="5">
                  <c:v>2016</c:v>
                </c:pt>
                <c:pt idx="6">
                  <c:v>2017</c:v>
                </c:pt>
              </c:numCache>
            </c:numRef>
          </c:cat>
          <c:val>
            <c:numRef>
              <c:f>Est!$A$2:$G$2</c:f>
              <c:numCache>
                <c:formatCode>#,##0</c:formatCode>
                <c:ptCount val="7"/>
                <c:pt idx="0">
                  <c:v>81480</c:v>
                </c:pt>
                <c:pt idx="1">
                  <c:v>88583</c:v>
                </c:pt>
                <c:pt idx="2">
                  <c:v>155258</c:v>
                </c:pt>
                <c:pt idx="3">
                  <c:v>151531</c:v>
                </c:pt>
                <c:pt idx="4">
                  <c:v>163962</c:v>
                </c:pt>
                <c:pt idx="5">
                  <c:v>172465</c:v>
                </c:pt>
                <c:pt idx="6">
                  <c:v>165747</c:v>
                </c:pt>
              </c:numCache>
            </c:numRef>
          </c:val>
          <c:smooth val="0"/>
          <c:extLst>
            <c:ext xmlns:c16="http://schemas.microsoft.com/office/drawing/2014/chart" uri="{C3380CC4-5D6E-409C-BE32-E72D297353CC}">
              <c16:uniqueId val="{00000007-3373-4AAF-B5E5-DDB0B3756F4C}"/>
            </c:ext>
          </c:extLst>
        </c:ser>
        <c:dLbls>
          <c:dLblPos val="ctr"/>
          <c:showLegendKey val="0"/>
          <c:showVal val="1"/>
          <c:showCatName val="0"/>
          <c:showSerName val="0"/>
          <c:showPercent val="0"/>
          <c:showBubbleSize val="0"/>
        </c:dLbls>
        <c:marker val="1"/>
        <c:smooth val="0"/>
        <c:axId val="177167872"/>
        <c:axId val="80984832"/>
      </c:lineChart>
      <c:catAx>
        <c:axId val="177167872"/>
        <c:scaling>
          <c:orientation val="minMax"/>
        </c:scaling>
        <c:delete val="0"/>
        <c:axPos val="b"/>
        <c:numFmt formatCode="General" sourceLinked="1"/>
        <c:majorTickMark val="none"/>
        <c:minorTickMark val="none"/>
        <c:tickLblPos val="nextTo"/>
        <c:spPr>
          <a:ln w="9525">
            <a:noFill/>
          </a:ln>
        </c:spPr>
        <c:txPr>
          <a:bodyPr/>
          <a:lstStyle/>
          <a:p>
            <a:pPr>
              <a:defRPr sz="1800" b="1"/>
            </a:pPr>
            <a:endParaRPr lang="es-ES"/>
          </a:p>
        </c:txPr>
        <c:crossAx val="80984832"/>
        <c:crosses val="autoZero"/>
        <c:auto val="1"/>
        <c:lblAlgn val="ctr"/>
        <c:lblOffset val="100"/>
        <c:noMultiLvlLbl val="0"/>
      </c:catAx>
      <c:valAx>
        <c:axId val="80984832"/>
        <c:scaling>
          <c:orientation val="minMax"/>
        </c:scaling>
        <c:delete val="1"/>
        <c:axPos val="l"/>
        <c:numFmt formatCode="#,##0" sourceLinked="1"/>
        <c:majorTickMark val="none"/>
        <c:minorTickMark val="none"/>
        <c:tickLblPos val="nextTo"/>
        <c:crossAx val="17716787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5E3E3-8C15-433D-BEBC-6B60479E2EF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BO"/>
        </a:p>
      </dgm:t>
    </dgm:pt>
    <dgm:pt modelId="{A052BD01-B8CD-4F9E-8CF1-CA8AAE135CA7}">
      <dgm:prSet phldrT="[Texto]" custT="1"/>
      <dgm:spPr>
        <a:solidFill>
          <a:srgbClr val="FFC000"/>
        </a:solidFill>
      </dgm:spPr>
      <dgm:t>
        <a:bodyPr/>
        <a:lstStyle/>
        <a:p>
          <a:r>
            <a:rPr lang="es-BO" sz="3200" dirty="0">
              <a:solidFill>
                <a:schemeClr val="accent5"/>
              </a:solidFill>
            </a:rPr>
            <a:t>Principios de la Educación Boliviana</a:t>
          </a:r>
        </a:p>
      </dgm:t>
    </dgm:pt>
    <dgm:pt modelId="{6B7DB2EC-BE12-4902-803C-2B9033F76F9F}" type="parTrans" cxnId="{7F75E25D-3464-484D-A1AE-04C370B8D11F}">
      <dgm:prSet/>
      <dgm:spPr/>
      <dgm:t>
        <a:bodyPr/>
        <a:lstStyle/>
        <a:p>
          <a:endParaRPr lang="es-BO" sz="2000"/>
        </a:p>
      </dgm:t>
    </dgm:pt>
    <dgm:pt modelId="{06FCE97C-6BB8-4744-BCAD-56656665076B}" type="sibTrans" cxnId="{7F75E25D-3464-484D-A1AE-04C370B8D11F}">
      <dgm:prSet/>
      <dgm:spPr/>
      <dgm:t>
        <a:bodyPr/>
        <a:lstStyle/>
        <a:p>
          <a:endParaRPr lang="es-BO" sz="2000"/>
        </a:p>
      </dgm:t>
    </dgm:pt>
    <dgm:pt modelId="{8F2BCBEC-AA05-4DFF-ABB7-327DD1D46997}">
      <dgm:prSet phldrT="[Texto]" custT="1"/>
      <dgm:spPr>
        <a:solidFill>
          <a:schemeClr val="accent1">
            <a:lumMod val="20000"/>
            <a:lumOff val="80000"/>
          </a:schemeClr>
        </a:solidFill>
      </dgm:spPr>
      <dgm:t>
        <a:bodyPr/>
        <a:lstStyle/>
        <a:p>
          <a:pPr marL="355600" indent="-260350" algn="l" rtl="0"/>
          <a:r>
            <a:rPr lang="es-BO" sz="2000" b="1" dirty="0">
              <a:solidFill>
                <a:srgbClr val="FF0000"/>
              </a:solidFill>
            </a:rPr>
            <a:t>1. </a:t>
          </a:r>
          <a:r>
            <a:rPr lang="es-BO" sz="2000" b="1" dirty="0">
              <a:solidFill>
                <a:schemeClr val="tx1"/>
              </a:solidFill>
            </a:rPr>
            <a:t>Educación descolonizadora, liberadora, revolucionaria, antiimperialista y transformadora</a:t>
          </a:r>
          <a:endParaRPr lang="es-BO" sz="2000" dirty="0"/>
        </a:p>
      </dgm:t>
    </dgm:pt>
    <dgm:pt modelId="{D17DE59B-36F4-4912-B319-47956431CD44}" type="parTrans" cxnId="{81DE94ED-85C7-471E-A6FD-95E0EEA3DAFD}">
      <dgm:prSet custT="1"/>
      <dgm:spPr/>
      <dgm:t>
        <a:bodyPr/>
        <a:lstStyle/>
        <a:p>
          <a:endParaRPr lang="es-BO" sz="700"/>
        </a:p>
      </dgm:t>
    </dgm:pt>
    <dgm:pt modelId="{C9C4D560-DD58-48FA-940E-0214487AF454}" type="sibTrans" cxnId="{81DE94ED-85C7-471E-A6FD-95E0EEA3DAFD}">
      <dgm:prSet/>
      <dgm:spPr/>
      <dgm:t>
        <a:bodyPr/>
        <a:lstStyle/>
        <a:p>
          <a:endParaRPr lang="es-BO" sz="2000"/>
        </a:p>
      </dgm:t>
    </dgm:pt>
    <dgm:pt modelId="{70D7CB85-9E05-493A-812C-A71CAFE1383B}">
      <dgm:prSet phldrT="[Texto]" custT="1"/>
      <dgm:spPr>
        <a:solidFill>
          <a:schemeClr val="accent3">
            <a:lumMod val="20000"/>
            <a:lumOff val="80000"/>
          </a:schemeClr>
        </a:solidFill>
      </dgm:spPr>
      <dgm:t>
        <a:bodyPr/>
        <a:lstStyle/>
        <a:p>
          <a:pPr marL="273050" indent="-177800" algn="l" rtl="0"/>
          <a:r>
            <a:rPr lang="es-BO" sz="2000" b="1" dirty="0">
              <a:solidFill>
                <a:srgbClr val="FF0000"/>
              </a:solidFill>
            </a:rPr>
            <a:t>2. </a:t>
          </a:r>
          <a:r>
            <a:rPr lang="es-BO" sz="2000" b="1" dirty="0">
              <a:solidFill>
                <a:schemeClr val="tx1"/>
              </a:solidFill>
            </a:rPr>
            <a:t>Educación comunitaria, democrática, participativa y de consensos</a:t>
          </a:r>
          <a:endParaRPr lang="es-BO" sz="2000" dirty="0"/>
        </a:p>
      </dgm:t>
    </dgm:pt>
    <dgm:pt modelId="{8F0E5FC1-38D4-420C-ADAF-A64523461542}" type="parTrans" cxnId="{4CF6F4F3-99AB-4C5F-8FD8-206C9294BF41}">
      <dgm:prSet custT="1"/>
      <dgm:spPr/>
      <dgm:t>
        <a:bodyPr/>
        <a:lstStyle/>
        <a:p>
          <a:endParaRPr lang="es-BO" sz="600"/>
        </a:p>
      </dgm:t>
    </dgm:pt>
    <dgm:pt modelId="{59CE05F1-0130-425A-B378-749D8FA3DFD7}" type="sibTrans" cxnId="{4CF6F4F3-99AB-4C5F-8FD8-206C9294BF41}">
      <dgm:prSet/>
      <dgm:spPr/>
      <dgm:t>
        <a:bodyPr/>
        <a:lstStyle/>
        <a:p>
          <a:endParaRPr lang="es-BO" sz="2000"/>
        </a:p>
      </dgm:t>
    </dgm:pt>
    <dgm:pt modelId="{27453C44-02AE-44F4-98EF-F2F24AFE9E68}">
      <dgm:prSet phldrT="[Texto]" custT="1"/>
      <dgm:spPr>
        <a:solidFill>
          <a:srgbClr val="78F0BF"/>
        </a:solidFill>
      </dgm:spPr>
      <dgm:t>
        <a:bodyPr/>
        <a:lstStyle/>
        <a:p>
          <a:pPr marL="355600" indent="-260350" algn="l" rtl="0"/>
          <a:r>
            <a:rPr lang="es-BO" sz="2000" b="1" dirty="0">
              <a:solidFill>
                <a:srgbClr val="FF0000"/>
              </a:solidFill>
            </a:rPr>
            <a:t>3. </a:t>
          </a:r>
          <a:r>
            <a:rPr lang="es-BO" sz="2000" b="1" dirty="0">
              <a:solidFill>
                <a:schemeClr val="tx1"/>
              </a:solidFill>
            </a:rPr>
            <a:t>Educación intracultural, intercultural y plurilingüe </a:t>
          </a:r>
          <a:endParaRPr lang="es-BO" sz="2000" dirty="0"/>
        </a:p>
      </dgm:t>
    </dgm:pt>
    <dgm:pt modelId="{A46E54C1-3B9A-492E-A8C1-77C52B5E79E0}" type="parTrans" cxnId="{4C182CB4-804D-4E8F-A0C6-26ECE0CFFD2F}">
      <dgm:prSet custT="1"/>
      <dgm:spPr/>
      <dgm:t>
        <a:bodyPr/>
        <a:lstStyle/>
        <a:p>
          <a:endParaRPr lang="es-BO" sz="600"/>
        </a:p>
      </dgm:t>
    </dgm:pt>
    <dgm:pt modelId="{555AA0BF-BB51-49A1-8711-463B9A9219E7}" type="sibTrans" cxnId="{4C182CB4-804D-4E8F-A0C6-26ECE0CFFD2F}">
      <dgm:prSet/>
      <dgm:spPr/>
      <dgm:t>
        <a:bodyPr/>
        <a:lstStyle/>
        <a:p>
          <a:endParaRPr lang="es-BO" sz="2000"/>
        </a:p>
      </dgm:t>
    </dgm:pt>
    <dgm:pt modelId="{94D643FE-12D5-4412-9C7B-A476F9093BF2}">
      <dgm:prSet custT="1"/>
      <dgm:spPr>
        <a:solidFill>
          <a:srgbClr val="FFFF00"/>
        </a:solidFill>
      </dgm:spPr>
      <dgm:t>
        <a:bodyPr/>
        <a:lstStyle/>
        <a:p>
          <a:pPr marL="355600" indent="-260350" algn="l" rtl="0"/>
          <a:r>
            <a:rPr lang="es-BO" sz="2000" b="1" dirty="0">
              <a:solidFill>
                <a:srgbClr val="FF0000"/>
              </a:solidFill>
            </a:rPr>
            <a:t>4.</a:t>
          </a:r>
          <a:r>
            <a:rPr lang="es-BO" sz="2000" b="1" dirty="0">
              <a:solidFill>
                <a:schemeClr val="tx1"/>
              </a:solidFill>
            </a:rPr>
            <a:t> Educación productiva territorial, científica, técnica y tecnológica</a:t>
          </a:r>
          <a:endParaRPr lang="es-BO" sz="2000" dirty="0"/>
        </a:p>
      </dgm:t>
    </dgm:pt>
    <dgm:pt modelId="{1FE5B007-DAB5-4093-A60B-26F8B471F0C2}" type="parTrans" cxnId="{A198BE88-7332-445E-9395-E4A88F947C57}">
      <dgm:prSet custT="1"/>
      <dgm:spPr/>
      <dgm:t>
        <a:bodyPr/>
        <a:lstStyle/>
        <a:p>
          <a:endParaRPr lang="es-BO" sz="600"/>
        </a:p>
      </dgm:t>
    </dgm:pt>
    <dgm:pt modelId="{D85728EF-59E4-44A7-89F1-AE390C2F4880}" type="sibTrans" cxnId="{A198BE88-7332-445E-9395-E4A88F947C57}">
      <dgm:prSet/>
      <dgm:spPr/>
      <dgm:t>
        <a:bodyPr/>
        <a:lstStyle/>
        <a:p>
          <a:endParaRPr lang="es-BO" sz="2000"/>
        </a:p>
      </dgm:t>
    </dgm:pt>
    <dgm:pt modelId="{EA506F6D-DA07-49B0-A68B-E1838639B816}">
      <dgm:prSet custT="1"/>
      <dgm:spPr>
        <a:solidFill>
          <a:srgbClr val="F1D5FF"/>
        </a:solidFill>
      </dgm:spPr>
      <dgm:t>
        <a:bodyPr/>
        <a:lstStyle/>
        <a:p>
          <a:pPr marL="273050" indent="-177800" algn="l"/>
          <a:r>
            <a:rPr lang="es-BO" sz="2000" b="1" dirty="0">
              <a:solidFill>
                <a:srgbClr val="FF0000"/>
              </a:solidFill>
            </a:rPr>
            <a:t>5.</a:t>
          </a:r>
          <a:r>
            <a:rPr lang="es-BO" sz="2000" b="1" dirty="0">
              <a:solidFill>
                <a:schemeClr val="tx1"/>
              </a:solidFill>
            </a:rPr>
            <a:t> Educación diversa, plural e inclusiva</a:t>
          </a:r>
          <a:endParaRPr lang="es-BO" sz="2000" dirty="0"/>
        </a:p>
      </dgm:t>
    </dgm:pt>
    <dgm:pt modelId="{F64E9D1C-072C-46E4-A13A-7F40A8434757}" type="parTrans" cxnId="{26F3C85C-4000-4415-A555-D9E4D599A96B}">
      <dgm:prSet custT="1"/>
      <dgm:spPr/>
      <dgm:t>
        <a:bodyPr/>
        <a:lstStyle/>
        <a:p>
          <a:endParaRPr lang="es-BO" sz="700"/>
        </a:p>
      </dgm:t>
    </dgm:pt>
    <dgm:pt modelId="{9CD987D9-CBD0-4667-BA91-1B0D2963457C}" type="sibTrans" cxnId="{26F3C85C-4000-4415-A555-D9E4D599A96B}">
      <dgm:prSet/>
      <dgm:spPr/>
      <dgm:t>
        <a:bodyPr/>
        <a:lstStyle/>
        <a:p>
          <a:endParaRPr lang="es-BO" sz="2000"/>
        </a:p>
      </dgm:t>
    </dgm:pt>
    <dgm:pt modelId="{541A06DB-596F-4724-8D2C-E8F656C3BF31}" type="pres">
      <dgm:prSet presAssocID="{00F5E3E3-8C15-433D-BEBC-6B60479E2EFB}" presName="Name0" presStyleCnt="0">
        <dgm:presLayoutVars>
          <dgm:chPref val="1"/>
          <dgm:dir/>
          <dgm:animOne val="branch"/>
          <dgm:animLvl val="lvl"/>
          <dgm:resizeHandles val="exact"/>
        </dgm:presLayoutVars>
      </dgm:prSet>
      <dgm:spPr/>
    </dgm:pt>
    <dgm:pt modelId="{27C9CA48-5170-463C-8F9F-EBBE6C8DBA70}" type="pres">
      <dgm:prSet presAssocID="{A052BD01-B8CD-4F9E-8CF1-CA8AAE135CA7}" presName="root1" presStyleCnt="0"/>
      <dgm:spPr/>
    </dgm:pt>
    <dgm:pt modelId="{370321FB-8D98-49CB-9217-D04E67B09064}" type="pres">
      <dgm:prSet presAssocID="{A052BD01-B8CD-4F9E-8CF1-CA8AAE135CA7}" presName="LevelOneTextNode" presStyleLbl="node0" presStyleIdx="0" presStyleCnt="1" custScaleX="121000" custScaleY="114143">
        <dgm:presLayoutVars>
          <dgm:chPref val="3"/>
        </dgm:presLayoutVars>
      </dgm:prSet>
      <dgm:spPr/>
    </dgm:pt>
    <dgm:pt modelId="{A505233A-6AD0-4C96-AB2A-16B2964D7AF5}" type="pres">
      <dgm:prSet presAssocID="{A052BD01-B8CD-4F9E-8CF1-CA8AAE135CA7}" presName="level2hierChild" presStyleCnt="0"/>
      <dgm:spPr/>
    </dgm:pt>
    <dgm:pt modelId="{54B50AE0-3E70-4765-B5B0-6888F3C9E18A}" type="pres">
      <dgm:prSet presAssocID="{D17DE59B-36F4-4912-B319-47956431CD44}" presName="conn2-1" presStyleLbl="parChTrans1D2" presStyleIdx="0" presStyleCnt="5"/>
      <dgm:spPr/>
    </dgm:pt>
    <dgm:pt modelId="{233FA7B3-44DF-4ABC-BBE2-A6663D78C2FC}" type="pres">
      <dgm:prSet presAssocID="{D17DE59B-36F4-4912-B319-47956431CD44}" presName="connTx" presStyleLbl="parChTrans1D2" presStyleIdx="0" presStyleCnt="5"/>
      <dgm:spPr/>
    </dgm:pt>
    <dgm:pt modelId="{AF245F0E-F525-4F35-AFF6-5106ED3C4675}" type="pres">
      <dgm:prSet presAssocID="{8F2BCBEC-AA05-4DFF-ABB7-327DD1D46997}" presName="root2" presStyleCnt="0"/>
      <dgm:spPr/>
    </dgm:pt>
    <dgm:pt modelId="{A1BFD449-E759-46DA-80C3-C9B6299B688B}" type="pres">
      <dgm:prSet presAssocID="{8F2BCBEC-AA05-4DFF-ABB7-327DD1D46997}" presName="LevelTwoTextNode" presStyleLbl="node2" presStyleIdx="0" presStyleCnt="5" custScaleX="285311">
        <dgm:presLayoutVars>
          <dgm:chPref val="3"/>
        </dgm:presLayoutVars>
      </dgm:prSet>
      <dgm:spPr/>
    </dgm:pt>
    <dgm:pt modelId="{02C56256-D39A-4AF0-899E-5259238FF00D}" type="pres">
      <dgm:prSet presAssocID="{8F2BCBEC-AA05-4DFF-ABB7-327DD1D46997}" presName="level3hierChild" presStyleCnt="0"/>
      <dgm:spPr/>
    </dgm:pt>
    <dgm:pt modelId="{882D365A-8A7A-4B38-829E-50971735C443}" type="pres">
      <dgm:prSet presAssocID="{8F0E5FC1-38D4-420C-ADAF-A64523461542}" presName="conn2-1" presStyleLbl="parChTrans1D2" presStyleIdx="1" presStyleCnt="5"/>
      <dgm:spPr/>
    </dgm:pt>
    <dgm:pt modelId="{30508098-EC91-44FF-BA36-93E828695C8D}" type="pres">
      <dgm:prSet presAssocID="{8F0E5FC1-38D4-420C-ADAF-A64523461542}" presName="connTx" presStyleLbl="parChTrans1D2" presStyleIdx="1" presStyleCnt="5"/>
      <dgm:spPr/>
    </dgm:pt>
    <dgm:pt modelId="{B9B866C9-E05D-4824-A677-785E4B8E0FEC}" type="pres">
      <dgm:prSet presAssocID="{70D7CB85-9E05-493A-812C-A71CAFE1383B}" presName="root2" presStyleCnt="0"/>
      <dgm:spPr/>
    </dgm:pt>
    <dgm:pt modelId="{735A0854-6471-480D-8B9A-3ACF5B880907}" type="pres">
      <dgm:prSet presAssocID="{70D7CB85-9E05-493A-812C-A71CAFE1383B}" presName="LevelTwoTextNode" presStyleLbl="node2" presStyleIdx="1" presStyleCnt="5" custScaleX="285311">
        <dgm:presLayoutVars>
          <dgm:chPref val="3"/>
        </dgm:presLayoutVars>
      </dgm:prSet>
      <dgm:spPr/>
    </dgm:pt>
    <dgm:pt modelId="{07B1A87D-2BC7-477F-B2D4-41CA7A22E273}" type="pres">
      <dgm:prSet presAssocID="{70D7CB85-9E05-493A-812C-A71CAFE1383B}" presName="level3hierChild" presStyleCnt="0"/>
      <dgm:spPr/>
    </dgm:pt>
    <dgm:pt modelId="{6E3CAAFF-6E64-481A-9B8E-CEF9FD81B31A}" type="pres">
      <dgm:prSet presAssocID="{A46E54C1-3B9A-492E-A8C1-77C52B5E79E0}" presName="conn2-1" presStyleLbl="parChTrans1D2" presStyleIdx="2" presStyleCnt="5"/>
      <dgm:spPr/>
    </dgm:pt>
    <dgm:pt modelId="{5E2EA5DD-88DE-4320-A487-A8E3A6DA2040}" type="pres">
      <dgm:prSet presAssocID="{A46E54C1-3B9A-492E-A8C1-77C52B5E79E0}" presName="connTx" presStyleLbl="parChTrans1D2" presStyleIdx="2" presStyleCnt="5"/>
      <dgm:spPr/>
    </dgm:pt>
    <dgm:pt modelId="{80CCF4E7-D552-4CF5-B0B7-2AEE6C7A8864}" type="pres">
      <dgm:prSet presAssocID="{27453C44-02AE-44F4-98EF-F2F24AFE9E68}" presName="root2" presStyleCnt="0"/>
      <dgm:spPr/>
    </dgm:pt>
    <dgm:pt modelId="{90E93334-C288-4FD1-8EC3-4EA9EA27739D}" type="pres">
      <dgm:prSet presAssocID="{27453C44-02AE-44F4-98EF-F2F24AFE9E68}" presName="LevelTwoTextNode" presStyleLbl="node2" presStyleIdx="2" presStyleCnt="5" custScaleX="285311">
        <dgm:presLayoutVars>
          <dgm:chPref val="3"/>
        </dgm:presLayoutVars>
      </dgm:prSet>
      <dgm:spPr/>
    </dgm:pt>
    <dgm:pt modelId="{141DFF36-30CC-4EE2-962C-80CA7FBCBBFA}" type="pres">
      <dgm:prSet presAssocID="{27453C44-02AE-44F4-98EF-F2F24AFE9E68}" presName="level3hierChild" presStyleCnt="0"/>
      <dgm:spPr/>
    </dgm:pt>
    <dgm:pt modelId="{F1EF1F84-82F2-4935-A3A4-256B72760C2F}" type="pres">
      <dgm:prSet presAssocID="{1FE5B007-DAB5-4093-A60B-26F8B471F0C2}" presName="conn2-1" presStyleLbl="parChTrans1D2" presStyleIdx="3" presStyleCnt="5"/>
      <dgm:spPr/>
    </dgm:pt>
    <dgm:pt modelId="{4F040321-9371-4D09-B8F4-A8AFF3DCB285}" type="pres">
      <dgm:prSet presAssocID="{1FE5B007-DAB5-4093-A60B-26F8B471F0C2}" presName="connTx" presStyleLbl="parChTrans1D2" presStyleIdx="3" presStyleCnt="5"/>
      <dgm:spPr/>
    </dgm:pt>
    <dgm:pt modelId="{9A45BDA4-7039-4F77-A3CD-F8E5CBB4333B}" type="pres">
      <dgm:prSet presAssocID="{94D643FE-12D5-4412-9C7B-A476F9093BF2}" presName="root2" presStyleCnt="0"/>
      <dgm:spPr/>
    </dgm:pt>
    <dgm:pt modelId="{84979E55-3CAF-4D99-BB71-862782A2623B}" type="pres">
      <dgm:prSet presAssocID="{94D643FE-12D5-4412-9C7B-A476F9093BF2}" presName="LevelTwoTextNode" presStyleLbl="node2" presStyleIdx="3" presStyleCnt="5" custScaleX="285311">
        <dgm:presLayoutVars>
          <dgm:chPref val="3"/>
        </dgm:presLayoutVars>
      </dgm:prSet>
      <dgm:spPr/>
    </dgm:pt>
    <dgm:pt modelId="{28FD1836-43F4-49EB-98E1-15351BF2BA57}" type="pres">
      <dgm:prSet presAssocID="{94D643FE-12D5-4412-9C7B-A476F9093BF2}" presName="level3hierChild" presStyleCnt="0"/>
      <dgm:spPr/>
    </dgm:pt>
    <dgm:pt modelId="{E9D59240-90F7-4980-AEEA-C02E434D0D12}" type="pres">
      <dgm:prSet presAssocID="{F64E9D1C-072C-46E4-A13A-7F40A8434757}" presName="conn2-1" presStyleLbl="parChTrans1D2" presStyleIdx="4" presStyleCnt="5"/>
      <dgm:spPr/>
    </dgm:pt>
    <dgm:pt modelId="{95441F8A-3DD4-4679-9FAD-90428AECB21E}" type="pres">
      <dgm:prSet presAssocID="{F64E9D1C-072C-46E4-A13A-7F40A8434757}" presName="connTx" presStyleLbl="parChTrans1D2" presStyleIdx="4" presStyleCnt="5"/>
      <dgm:spPr/>
    </dgm:pt>
    <dgm:pt modelId="{E7A2BCF2-29E2-4143-B588-5DB9287230D3}" type="pres">
      <dgm:prSet presAssocID="{EA506F6D-DA07-49B0-A68B-E1838639B816}" presName="root2" presStyleCnt="0"/>
      <dgm:spPr/>
    </dgm:pt>
    <dgm:pt modelId="{78AAE271-4BED-4252-BC23-4F9502BCDE62}" type="pres">
      <dgm:prSet presAssocID="{EA506F6D-DA07-49B0-A68B-E1838639B816}" presName="LevelTwoTextNode" presStyleLbl="node2" presStyleIdx="4" presStyleCnt="5" custScaleX="285311">
        <dgm:presLayoutVars>
          <dgm:chPref val="3"/>
        </dgm:presLayoutVars>
      </dgm:prSet>
      <dgm:spPr/>
    </dgm:pt>
    <dgm:pt modelId="{6F977DC2-C56A-4175-B538-219FADA6E6FE}" type="pres">
      <dgm:prSet presAssocID="{EA506F6D-DA07-49B0-A68B-E1838639B816}" presName="level3hierChild" presStyleCnt="0"/>
      <dgm:spPr/>
    </dgm:pt>
  </dgm:ptLst>
  <dgm:cxnLst>
    <dgm:cxn modelId="{23073203-9915-43D5-B8BE-18E9BCA78BE3}" type="presOf" srcId="{A46E54C1-3B9A-492E-A8C1-77C52B5E79E0}" destId="{5E2EA5DD-88DE-4320-A487-A8E3A6DA2040}" srcOrd="1" destOrd="0" presId="urn:microsoft.com/office/officeart/2008/layout/HorizontalMultiLevelHierarchy"/>
    <dgm:cxn modelId="{36D36F11-98C1-4BFD-9581-A765C58D6AA5}" type="presOf" srcId="{27453C44-02AE-44F4-98EF-F2F24AFE9E68}" destId="{90E93334-C288-4FD1-8EC3-4EA9EA27739D}" srcOrd="0" destOrd="0" presId="urn:microsoft.com/office/officeart/2008/layout/HorizontalMultiLevelHierarchy"/>
    <dgm:cxn modelId="{24C4F617-760C-4052-9976-D7573EB932DC}" type="presOf" srcId="{00F5E3E3-8C15-433D-BEBC-6B60479E2EFB}" destId="{541A06DB-596F-4724-8D2C-E8F656C3BF31}" srcOrd="0" destOrd="0" presId="urn:microsoft.com/office/officeart/2008/layout/HorizontalMultiLevelHierarchy"/>
    <dgm:cxn modelId="{B1ECCF19-6E8A-4AEA-ABDF-827C6913BF1C}" type="presOf" srcId="{70D7CB85-9E05-493A-812C-A71CAFE1383B}" destId="{735A0854-6471-480D-8B9A-3ACF5B880907}" srcOrd="0" destOrd="0" presId="urn:microsoft.com/office/officeart/2008/layout/HorizontalMultiLevelHierarchy"/>
    <dgm:cxn modelId="{47DEE321-AFE2-41C0-BA20-B93043249206}" type="presOf" srcId="{1FE5B007-DAB5-4093-A60B-26F8B471F0C2}" destId="{F1EF1F84-82F2-4935-A3A4-256B72760C2F}" srcOrd="0" destOrd="0" presId="urn:microsoft.com/office/officeart/2008/layout/HorizontalMultiLevelHierarchy"/>
    <dgm:cxn modelId="{EDA86232-8516-425F-8B92-D320584173B3}" type="presOf" srcId="{F64E9D1C-072C-46E4-A13A-7F40A8434757}" destId="{95441F8A-3DD4-4679-9FAD-90428AECB21E}" srcOrd="1" destOrd="0" presId="urn:microsoft.com/office/officeart/2008/layout/HorizontalMultiLevelHierarchy"/>
    <dgm:cxn modelId="{5C975A37-DA5E-4476-B993-F61101F375DA}" type="presOf" srcId="{1FE5B007-DAB5-4093-A60B-26F8B471F0C2}" destId="{4F040321-9371-4D09-B8F4-A8AFF3DCB285}" srcOrd="1" destOrd="0" presId="urn:microsoft.com/office/officeart/2008/layout/HorizontalMultiLevelHierarchy"/>
    <dgm:cxn modelId="{26F3C85C-4000-4415-A555-D9E4D599A96B}" srcId="{A052BD01-B8CD-4F9E-8CF1-CA8AAE135CA7}" destId="{EA506F6D-DA07-49B0-A68B-E1838639B816}" srcOrd="4" destOrd="0" parTransId="{F64E9D1C-072C-46E4-A13A-7F40A8434757}" sibTransId="{9CD987D9-CBD0-4667-BA91-1B0D2963457C}"/>
    <dgm:cxn modelId="{7F75E25D-3464-484D-A1AE-04C370B8D11F}" srcId="{00F5E3E3-8C15-433D-BEBC-6B60479E2EFB}" destId="{A052BD01-B8CD-4F9E-8CF1-CA8AAE135CA7}" srcOrd="0" destOrd="0" parTransId="{6B7DB2EC-BE12-4902-803C-2B9033F76F9F}" sibTransId="{06FCE97C-6BB8-4744-BCAD-56656665076B}"/>
    <dgm:cxn modelId="{FEFFAD61-2004-47DF-84AD-BE673F7414DC}" type="presOf" srcId="{94D643FE-12D5-4412-9C7B-A476F9093BF2}" destId="{84979E55-3CAF-4D99-BB71-862782A2623B}" srcOrd="0" destOrd="0" presId="urn:microsoft.com/office/officeart/2008/layout/HorizontalMultiLevelHierarchy"/>
    <dgm:cxn modelId="{F90F7C65-0950-491A-A934-5A8E5BFA563A}" type="presOf" srcId="{8F0E5FC1-38D4-420C-ADAF-A64523461542}" destId="{882D365A-8A7A-4B38-829E-50971735C443}" srcOrd="0" destOrd="0" presId="urn:microsoft.com/office/officeart/2008/layout/HorizontalMultiLevelHierarchy"/>
    <dgm:cxn modelId="{CE105C48-0F4C-41F5-8187-D51DB79F1559}" type="presOf" srcId="{D17DE59B-36F4-4912-B319-47956431CD44}" destId="{233FA7B3-44DF-4ABC-BBE2-A6663D78C2FC}" srcOrd="1" destOrd="0" presId="urn:microsoft.com/office/officeart/2008/layout/HorizontalMultiLevelHierarchy"/>
    <dgm:cxn modelId="{ABCB8B68-FA90-4356-B5F0-EF360D98C5DE}" type="presOf" srcId="{F64E9D1C-072C-46E4-A13A-7F40A8434757}" destId="{E9D59240-90F7-4980-AEEA-C02E434D0D12}" srcOrd="0" destOrd="0" presId="urn:microsoft.com/office/officeart/2008/layout/HorizontalMultiLevelHierarchy"/>
    <dgm:cxn modelId="{36E43A4F-B687-4684-B540-83734C605ACC}" type="presOf" srcId="{8F2BCBEC-AA05-4DFF-ABB7-327DD1D46997}" destId="{A1BFD449-E759-46DA-80C3-C9B6299B688B}" srcOrd="0" destOrd="0" presId="urn:microsoft.com/office/officeart/2008/layout/HorizontalMultiLevelHierarchy"/>
    <dgm:cxn modelId="{27A32452-22CF-4206-9157-C4CE74FC2396}" type="presOf" srcId="{D17DE59B-36F4-4912-B319-47956431CD44}" destId="{54B50AE0-3E70-4765-B5B0-6888F3C9E18A}" srcOrd="0" destOrd="0" presId="urn:microsoft.com/office/officeart/2008/layout/HorizontalMultiLevelHierarchy"/>
    <dgm:cxn modelId="{78EACE53-ED65-41ED-81ED-A692F7F7A695}" type="presOf" srcId="{A052BD01-B8CD-4F9E-8CF1-CA8AAE135CA7}" destId="{370321FB-8D98-49CB-9217-D04E67B09064}" srcOrd="0" destOrd="0" presId="urn:microsoft.com/office/officeart/2008/layout/HorizontalMultiLevelHierarchy"/>
    <dgm:cxn modelId="{CED1895A-444A-45D5-9D23-F3BFDE95F19E}" type="presOf" srcId="{EA506F6D-DA07-49B0-A68B-E1838639B816}" destId="{78AAE271-4BED-4252-BC23-4F9502BCDE62}" srcOrd="0" destOrd="0" presId="urn:microsoft.com/office/officeart/2008/layout/HorizontalMultiLevelHierarchy"/>
    <dgm:cxn modelId="{20B9C45A-D79C-4084-BD99-DDD8CFDACA66}" type="presOf" srcId="{8F0E5FC1-38D4-420C-ADAF-A64523461542}" destId="{30508098-EC91-44FF-BA36-93E828695C8D}" srcOrd="1" destOrd="0" presId="urn:microsoft.com/office/officeart/2008/layout/HorizontalMultiLevelHierarchy"/>
    <dgm:cxn modelId="{A198BE88-7332-445E-9395-E4A88F947C57}" srcId="{A052BD01-B8CD-4F9E-8CF1-CA8AAE135CA7}" destId="{94D643FE-12D5-4412-9C7B-A476F9093BF2}" srcOrd="3" destOrd="0" parTransId="{1FE5B007-DAB5-4093-A60B-26F8B471F0C2}" sibTransId="{D85728EF-59E4-44A7-89F1-AE390C2F4880}"/>
    <dgm:cxn modelId="{4C182CB4-804D-4E8F-A0C6-26ECE0CFFD2F}" srcId="{A052BD01-B8CD-4F9E-8CF1-CA8AAE135CA7}" destId="{27453C44-02AE-44F4-98EF-F2F24AFE9E68}" srcOrd="2" destOrd="0" parTransId="{A46E54C1-3B9A-492E-A8C1-77C52B5E79E0}" sibTransId="{555AA0BF-BB51-49A1-8711-463B9A9219E7}"/>
    <dgm:cxn modelId="{324B86C4-612B-4996-B872-A6E30721EA3F}" type="presOf" srcId="{A46E54C1-3B9A-492E-A8C1-77C52B5E79E0}" destId="{6E3CAAFF-6E64-481A-9B8E-CEF9FD81B31A}" srcOrd="0" destOrd="0" presId="urn:microsoft.com/office/officeart/2008/layout/HorizontalMultiLevelHierarchy"/>
    <dgm:cxn modelId="{81DE94ED-85C7-471E-A6FD-95E0EEA3DAFD}" srcId="{A052BD01-B8CD-4F9E-8CF1-CA8AAE135CA7}" destId="{8F2BCBEC-AA05-4DFF-ABB7-327DD1D46997}" srcOrd="0" destOrd="0" parTransId="{D17DE59B-36F4-4912-B319-47956431CD44}" sibTransId="{C9C4D560-DD58-48FA-940E-0214487AF454}"/>
    <dgm:cxn modelId="{4CF6F4F3-99AB-4C5F-8FD8-206C9294BF41}" srcId="{A052BD01-B8CD-4F9E-8CF1-CA8AAE135CA7}" destId="{70D7CB85-9E05-493A-812C-A71CAFE1383B}" srcOrd="1" destOrd="0" parTransId="{8F0E5FC1-38D4-420C-ADAF-A64523461542}" sibTransId="{59CE05F1-0130-425A-B378-749D8FA3DFD7}"/>
    <dgm:cxn modelId="{FF89FB43-583E-40E2-9B6E-60EA418DE184}" type="presParOf" srcId="{541A06DB-596F-4724-8D2C-E8F656C3BF31}" destId="{27C9CA48-5170-463C-8F9F-EBBE6C8DBA70}" srcOrd="0" destOrd="0" presId="urn:microsoft.com/office/officeart/2008/layout/HorizontalMultiLevelHierarchy"/>
    <dgm:cxn modelId="{83A1B31B-751A-4371-8935-BCB0F759B627}" type="presParOf" srcId="{27C9CA48-5170-463C-8F9F-EBBE6C8DBA70}" destId="{370321FB-8D98-49CB-9217-D04E67B09064}" srcOrd="0" destOrd="0" presId="urn:microsoft.com/office/officeart/2008/layout/HorizontalMultiLevelHierarchy"/>
    <dgm:cxn modelId="{FD947298-9D09-4D29-B4F3-1838782748EE}" type="presParOf" srcId="{27C9CA48-5170-463C-8F9F-EBBE6C8DBA70}" destId="{A505233A-6AD0-4C96-AB2A-16B2964D7AF5}" srcOrd="1" destOrd="0" presId="urn:microsoft.com/office/officeart/2008/layout/HorizontalMultiLevelHierarchy"/>
    <dgm:cxn modelId="{8745E59D-C5D9-4607-90D3-CDFAFEBB0BDD}" type="presParOf" srcId="{A505233A-6AD0-4C96-AB2A-16B2964D7AF5}" destId="{54B50AE0-3E70-4765-B5B0-6888F3C9E18A}" srcOrd="0" destOrd="0" presId="urn:microsoft.com/office/officeart/2008/layout/HorizontalMultiLevelHierarchy"/>
    <dgm:cxn modelId="{E04F524E-9F0C-4957-AF92-41EAA78565A4}" type="presParOf" srcId="{54B50AE0-3E70-4765-B5B0-6888F3C9E18A}" destId="{233FA7B3-44DF-4ABC-BBE2-A6663D78C2FC}" srcOrd="0" destOrd="0" presId="urn:microsoft.com/office/officeart/2008/layout/HorizontalMultiLevelHierarchy"/>
    <dgm:cxn modelId="{16FBFF1D-7C1C-4300-AEEE-96949869AB99}" type="presParOf" srcId="{A505233A-6AD0-4C96-AB2A-16B2964D7AF5}" destId="{AF245F0E-F525-4F35-AFF6-5106ED3C4675}" srcOrd="1" destOrd="0" presId="urn:microsoft.com/office/officeart/2008/layout/HorizontalMultiLevelHierarchy"/>
    <dgm:cxn modelId="{83369F2D-A3AF-4251-8948-004FC755FEC9}" type="presParOf" srcId="{AF245F0E-F525-4F35-AFF6-5106ED3C4675}" destId="{A1BFD449-E759-46DA-80C3-C9B6299B688B}" srcOrd="0" destOrd="0" presId="urn:microsoft.com/office/officeart/2008/layout/HorizontalMultiLevelHierarchy"/>
    <dgm:cxn modelId="{DE7A69BC-86A2-4F38-9974-3C54648FF718}" type="presParOf" srcId="{AF245F0E-F525-4F35-AFF6-5106ED3C4675}" destId="{02C56256-D39A-4AF0-899E-5259238FF00D}" srcOrd="1" destOrd="0" presId="urn:microsoft.com/office/officeart/2008/layout/HorizontalMultiLevelHierarchy"/>
    <dgm:cxn modelId="{FF7EAF1C-9CB9-4C5A-83E0-FF2C5FE7AC97}" type="presParOf" srcId="{A505233A-6AD0-4C96-AB2A-16B2964D7AF5}" destId="{882D365A-8A7A-4B38-829E-50971735C443}" srcOrd="2" destOrd="0" presId="urn:microsoft.com/office/officeart/2008/layout/HorizontalMultiLevelHierarchy"/>
    <dgm:cxn modelId="{AB75DCF0-DFB4-47CC-A7CF-B955A15E0D7A}" type="presParOf" srcId="{882D365A-8A7A-4B38-829E-50971735C443}" destId="{30508098-EC91-44FF-BA36-93E828695C8D}" srcOrd="0" destOrd="0" presId="urn:microsoft.com/office/officeart/2008/layout/HorizontalMultiLevelHierarchy"/>
    <dgm:cxn modelId="{6B1A47CB-0692-4E5E-873A-2C5B51413034}" type="presParOf" srcId="{A505233A-6AD0-4C96-AB2A-16B2964D7AF5}" destId="{B9B866C9-E05D-4824-A677-785E4B8E0FEC}" srcOrd="3" destOrd="0" presId="urn:microsoft.com/office/officeart/2008/layout/HorizontalMultiLevelHierarchy"/>
    <dgm:cxn modelId="{457ADB31-8D88-4384-B85C-873A3C1CB58D}" type="presParOf" srcId="{B9B866C9-E05D-4824-A677-785E4B8E0FEC}" destId="{735A0854-6471-480D-8B9A-3ACF5B880907}" srcOrd="0" destOrd="0" presId="urn:microsoft.com/office/officeart/2008/layout/HorizontalMultiLevelHierarchy"/>
    <dgm:cxn modelId="{90686998-2592-4889-80A7-33EA21440FA7}" type="presParOf" srcId="{B9B866C9-E05D-4824-A677-785E4B8E0FEC}" destId="{07B1A87D-2BC7-477F-B2D4-41CA7A22E273}" srcOrd="1" destOrd="0" presId="urn:microsoft.com/office/officeart/2008/layout/HorizontalMultiLevelHierarchy"/>
    <dgm:cxn modelId="{BE0D0988-F0B0-4987-BB43-7A5C243C5D86}" type="presParOf" srcId="{A505233A-6AD0-4C96-AB2A-16B2964D7AF5}" destId="{6E3CAAFF-6E64-481A-9B8E-CEF9FD81B31A}" srcOrd="4" destOrd="0" presId="urn:microsoft.com/office/officeart/2008/layout/HorizontalMultiLevelHierarchy"/>
    <dgm:cxn modelId="{C3CA4881-22E1-4450-96C9-A2EC48570CB0}" type="presParOf" srcId="{6E3CAAFF-6E64-481A-9B8E-CEF9FD81B31A}" destId="{5E2EA5DD-88DE-4320-A487-A8E3A6DA2040}" srcOrd="0" destOrd="0" presId="urn:microsoft.com/office/officeart/2008/layout/HorizontalMultiLevelHierarchy"/>
    <dgm:cxn modelId="{94F16F69-2EAE-40E3-94F5-BE4234427318}" type="presParOf" srcId="{A505233A-6AD0-4C96-AB2A-16B2964D7AF5}" destId="{80CCF4E7-D552-4CF5-B0B7-2AEE6C7A8864}" srcOrd="5" destOrd="0" presId="urn:microsoft.com/office/officeart/2008/layout/HorizontalMultiLevelHierarchy"/>
    <dgm:cxn modelId="{5F21D201-94F8-4545-BF9D-61D37274BFED}" type="presParOf" srcId="{80CCF4E7-D552-4CF5-B0B7-2AEE6C7A8864}" destId="{90E93334-C288-4FD1-8EC3-4EA9EA27739D}" srcOrd="0" destOrd="0" presId="urn:microsoft.com/office/officeart/2008/layout/HorizontalMultiLevelHierarchy"/>
    <dgm:cxn modelId="{AACFD29A-7BEE-407C-80A7-023748DD6965}" type="presParOf" srcId="{80CCF4E7-D552-4CF5-B0B7-2AEE6C7A8864}" destId="{141DFF36-30CC-4EE2-962C-80CA7FBCBBFA}" srcOrd="1" destOrd="0" presId="urn:microsoft.com/office/officeart/2008/layout/HorizontalMultiLevelHierarchy"/>
    <dgm:cxn modelId="{D6896152-1D97-4F40-AE0B-78EB8FF6FC78}" type="presParOf" srcId="{A505233A-6AD0-4C96-AB2A-16B2964D7AF5}" destId="{F1EF1F84-82F2-4935-A3A4-256B72760C2F}" srcOrd="6" destOrd="0" presId="urn:microsoft.com/office/officeart/2008/layout/HorizontalMultiLevelHierarchy"/>
    <dgm:cxn modelId="{3F1CB2E6-A88D-4C32-9F1B-A2C85F137EF5}" type="presParOf" srcId="{F1EF1F84-82F2-4935-A3A4-256B72760C2F}" destId="{4F040321-9371-4D09-B8F4-A8AFF3DCB285}" srcOrd="0" destOrd="0" presId="urn:microsoft.com/office/officeart/2008/layout/HorizontalMultiLevelHierarchy"/>
    <dgm:cxn modelId="{1B7288A0-A96A-427B-BF59-E6C835E9A842}" type="presParOf" srcId="{A505233A-6AD0-4C96-AB2A-16B2964D7AF5}" destId="{9A45BDA4-7039-4F77-A3CD-F8E5CBB4333B}" srcOrd="7" destOrd="0" presId="urn:microsoft.com/office/officeart/2008/layout/HorizontalMultiLevelHierarchy"/>
    <dgm:cxn modelId="{09C35823-2F61-4534-800E-643417C268BA}" type="presParOf" srcId="{9A45BDA4-7039-4F77-A3CD-F8E5CBB4333B}" destId="{84979E55-3CAF-4D99-BB71-862782A2623B}" srcOrd="0" destOrd="0" presId="urn:microsoft.com/office/officeart/2008/layout/HorizontalMultiLevelHierarchy"/>
    <dgm:cxn modelId="{E4F7979C-D1B0-425B-9EA7-8CECDF9E76AB}" type="presParOf" srcId="{9A45BDA4-7039-4F77-A3CD-F8E5CBB4333B}" destId="{28FD1836-43F4-49EB-98E1-15351BF2BA57}" srcOrd="1" destOrd="0" presId="urn:microsoft.com/office/officeart/2008/layout/HorizontalMultiLevelHierarchy"/>
    <dgm:cxn modelId="{5973EE37-B15B-4698-941E-AD366839A275}" type="presParOf" srcId="{A505233A-6AD0-4C96-AB2A-16B2964D7AF5}" destId="{E9D59240-90F7-4980-AEEA-C02E434D0D12}" srcOrd="8" destOrd="0" presId="urn:microsoft.com/office/officeart/2008/layout/HorizontalMultiLevelHierarchy"/>
    <dgm:cxn modelId="{57ED8C33-CC2D-4236-9FE6-DA8996D7D7D2}" type="presParOf" srcId="{E9D59240-90F7-4980-AEEA-C02E434D0D12}" destId="{95441F8A-3DD4-4679-9FAD-90428AECB21E}" srcOrd="0" destOrd="0" presId="urn:microsoft.com/office/officeart/2008/layout/HorizontalMultiLevelHierarchy"/>
    <dgm:cxn modelId="{CA51E230-9B35-4259-A924-7185F6B51E29}" type="presParOf" srcId="{A505233A-6AD0-4C96-AB2A-16B2964D7AF5}" destId="{E7A2BCF2-29E2-4143-B588-5DB9287230D3}" srcOrd="9" destOrd="0" presId="urn:microsoft.com/office/officeart/2008/layout/HorizontalMultiLevelHierarchy"/>
    <dgm:cxn modelId="{61AF0EA4-25E8-478B-B04D-5E9617163491}" type="presParOf" srcId="{E7A2BCF2-29E2-4143-B588-5DB9287230D3}" destId="{78AAE271-4BED-4252-BC23-4F9502BCDE62}" srcOrd="0" destOrd="0" presId="urn:microsoft.com/office/officeart/2008/layout/HorizontalMultiLevelHierarchy"/>
    <dgm:cxn modelId="{19872020-CB64-4EC7-8784-66A7C1A4D169}" type="presParOf" srcId="{E7A2BCF2-29E2-4143-B588-5DB9287230D3}" destId="{6F977DC2-C56A-4175-B538-219FADA6E6F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4E861-91FD-4F4A-9B85-E2F500F42030}" type="doc">
      <dgm:prSet loTypeId="urn:microsoft.com/office/officeart/2005/8/layout/cycle8" loCatId="cycle" qsTypeId="urn:microsoft.com/office/officeart/2005/8/quickstyle/3d9" qsCatId="3D" csTypeId="urn:microsoft.com/office/officeart/2005/8/colors/accent1_2" csCatId="accent1" phldr="1"/>
      <dgm:spPr/>
      <dgm:t>
        <a:bodyPr/>
        <a:lstStyle/>
        <a:p>
          <a:endParaRPr lang="es-BO"/>
        </a:p>
      </dgm:t>
    </dgm:pt>
    <dgm:pt modelId="{D689EDBB-3F75-45A4-B5D2-99A376DE3002}">
      <dgm:prSet custT="1"/>
      <dgm:spPr>
        <a:solidFill>
          <a:srgbClr val="92D050"/>
        </a:solidFill>
      </dgm:spPr>
      <dgm:t>
        <a:bodyPr/>
        <a:lstStyle/>
        <a:p>
          <a:pPr rtl="0"/>
          <a:r>
            <a:rPr lang="es-BO" sz="2400" b="1" dirty="0" err="1">
              <a:solidFill>
                <a:schemeClr val="bg1"/>
              </a:solidFill>
              <a:effectLst>
                <a:outerShdw blurRad="38100" dist="38100" dir="2700000" algn="tl">
                  <a:srgbClr val="000000">
                    <a:alpha val="43137"/>
                  </a:srgbClr>
                </a:outerShdw>
              </a:effectLst>
            </a:rPr>
            <a:t>Conoci</a:t>
          </a:r>
          <a:r>
            <a:rPr lang="es-BO" sz="2400" b="1" dirty="0">
              <a:solidFill>
                <a:schemeClr val="bg1"/>
              </a:solidFill>
              <a:effectLst>
                <a:outerShdw blurRad="38100" dist="38100" dir="2700000" algn="tl">
                  <a:srgbClr val="000000">
                    <a:alpha val="43137"/>
                  </a:srgbClr>
                </a:outerShdw>
              </a:effectLst>
            </a:rPr>
            <a:t>-miento «</a:t>
          </a:r>
          <a:r>
            <a:rPr lang="es-BO" sz="2400" b="1" dirty="0" err="1">
              <a:solidFill>
                <a:schemeClr val="bg1"/>
              </a:solidFill>
              <a:effectLst>
                <a:outerShdw blurRad="38100" dist="38100" dir="2700000" algn="tl">
                  <a:srgbClr val="000000">
                    <a:alpha val="43137"/>
                  </a:srgbClr>
                </a:outerShdw>
              </a:effectLst>
            </a:rPr>
            <a:t>cientí-fico</a:t>
          </a:r>
          <a:r>
            <a:rPr lang="es-BO" sz="2400" b="1" dirty="0">
              <a:solidFill>
                <a:schemeClr val="bg1"/>
              </a:solidFill>
              <a:effectLst>
                <a:outerShdw blurRad="38100" dist="38100" dir="2700000" algn="tl">
                  <a:srgbClr val="000000">
                    <a:alpha val="43137"/>
                  </a:srgbClr>
                </a:outerShdw>
              </a:effectLst>
            </a:rPr>
            <a:t>»</a:t>
          </a:r>
        </a:p>
      </dgm:t>
    </dgm:pt>
    <dgm:pt modelId="{2CA7C241-BD8B-4FE7-924E-50FD18DA537E}" type="parTrans" cxnId="{F94586BA-4102-410B-8E5A-A917766247D3}">
      <dgm:prSet/>
      <dgm:spPr/>
      <dgm:t>
        <a:bodyPr/>
        <a:lstStyle/>
        <a:p>
          <a:endParaRPr lang="es-BO" sz="2000"/>
        </a:p>
      </dgm:t>
    </dgm:pt>
    <dgm:pt modelId="{F7D9E931-3435-4F9D-A3B2-DC470E01B178}" type="sibTrans" cxnId="{F94586BA-4102-410B-8E5A-A917766247D3}">
      <dgm:prSet/>
      <dgm:spPr/>
      <dgm:t>
        <a:bodyPr/>
        <a:lstStyle/>
        <a:p>
          <a:endParaRPr lang="es-BO" sz="2000"/>
        </a:p>
      </dgm:t>
    </dgm:pt>
    <dgm:pt modelId="{F26C41E8-8AC3-4148-909E-0799F916938A}">
      <dgm:prSet custT="1"/>
      <dgm:spPr>
        <a:solidFill>
          <a:srgbClr val="92D050"/>
        </a:solidFill>
      </dgm:spPr>
      <dgm:t>
        <a:bodyPr/>
        <a:lstStyle/>
        <a:p>
          <a:pPr rtl="0"/>
          <a:r>
            <a:rPr lang="es-BO" sz="2400" b="1" dirty="0">
              <a:solidFill>
                <a:schemeClr val="bg1"/>
              </a:solidFill>
            </a:rPr>
            <a:t>Saber y </a:t>
          </a:r>
          <a:r>
            <a:rPr lang="es-BO" sz="2400" b="1" dirty="0" err="1">
              <a:solidFill>
                <a:schemeClr val="bg1"/>
              </a:solidFill>
            </a:rPr>
            <a:t>conoci</a:t>
          </a:r>
          <a:r>
            <a:rPr lang="es-BO" sz="2400" b="1" dirty="0">
              <a:solidFill>
                <a:schemeClr val="bg1"/>
              </a:solidFill>
            </a:rPr>
            <a:t>-miento local</a:t>
          </a:r>
        </a:p>
      </dgm:t>
    </dgm:pt>
    <dgm:pt modelId="{010D6CD3-99B2-43A9-9179-BBC3B873A9FA}" type="parTrans" cxnId="{DE934BAA-2C3D-496A-AA9A-698745AD47E8}">
      <dgm:prSet/>
      <dgm:spPr/>
      <dgm:t>
        <a:bodyPr/>
        <a:lstStyle/>
        <a:p>
          <a:endParaRPr lang="es-BO" sz="2000"/>
        </a:p>
      </dgm:t>
    </dgm:pt>
    <dgm:pt modelId="{B0F162FF-C64D-4240-BC0F-2CD3058B09DF}" type="sibTrans" cxnId="{DE934BAA-2C3D-496A-AA9A-698745AD47E8}">
      <dgm:prSet/>
      <dgm:spPr/>
      <dgm:t>
        <a:bodyPr/>
        <a:lstStyle/>
        <a:p>
          <a:endParaRPr lang="es-BO" sz="2000"/>
        </a:p>
      </dgm:t>
    </dgm:pt>
    <dgm:pt modelId="{04A844B0-94D9-4BDF-B050-0C53CE93C018}" type="pres">
      <dgm:prSet presAssocID="{B6D4E861-91FD-4F4A-9B85-E2F500F42030}" presName="compositeShape" presStyleCnt="0">
        <dgm:presLayoutVars>
          <dgm:chMax val="7"/>
          <dgm:dir/>
          <dgm:resizeHandles val="exact"/>
        </dgm:presLayoutVars>
      </dgm:prSet>
      <dgm:spPr/>
    </dgm:pt>
    <dgm:pt modelId="{920FB75A-AF85-455F-8EB8-11A445AA74C0}" type="pres">
      <dgm:prSet presAssocID="{B6D4E861-91FD-4F4A-9B85-E2F500F42030}" presName="wedge1" presStyleLbl="node1" presStyleIdx="0" presStyleCnt="2" custLinFactNeighborX="2122" custLinFactNeighborY="-2083"/>
      <dgm:spPr/>
    </dgm:pt>
    <dgm:pt modelId="{A0F34057-6CFB-4C7F-808E-4E36A9F0C9FC}" type="pres">
      <dgm:prSet presAssocID="{B6D4E861-91FD-4F4A-9B85-E2F500F42030}" presName="dummy1a" presStyleCnt="0"/>
      <dgm:spPr/>
    </dgm:pt>
    <dgm:pt modelId="{098C3BBD-1065-4D01-8F37-EECB95D64323}" type="pres">
      <dgm:prSet presAssocID="{B6D4E861-91FD-4F4A-9B85-E2F500F42030}" presName="dummy1b" presStyleCnt="0"/>
      <dgm:spPr/>
    </dgm:pt>
    <dgm:pt modelId="{6A8EB803-8B64-4C28-9B79-8CB34CEF324C}" type="pres">
      <dgm:prSet presAssocID="{B6D4E861-91FD-4F4A-9B85-E2F500F42030}" presName="wedge1Tx" presStyleLbl="node1" presStyleIdx="0" presStyleCnt="2">
        <dgm:presLayoutVars>
          <dgm:chMax val="0"/>
          <dgm:chPref val="0"/>
          <dgm:bulletEnabled val="1"/>
        </dgm:presLayoutVars>
      </dgm:prSet>
      <dgm:spPr/>
    </dgm:pt>
    <dgm:pt modelId="{8305D1FF-1AAF-44C5-9845-2CBDEEDEB000}" type="pres">
      <dgm:prSet presAssocID="{B6D4E861-91FD-4F4A-9B85-E2F500F42030}" presName="wedge2" presStyleLbl="node1" presStyleIdx="1" presStyleCnt="2"/>
      <dgm:spPr/>
    </dgm:pt>
    <dgm:pt modelId="{E9B5FA5F-E914-40CB-8D8B-1B99407E5209}" type="pres">
      <dgm:prSet presAssocID="{B6D4E861-91FD-4F4A-9B85-E2F500F42030}" presName="dummy2a" presStyleCnt="0"/>
      <dgm:spPr/>
    </dgm:pt>
    <dgm:pt modelId="{BDB5D50C-33BE-47AA-B866-1F16E64ACE9C}" type="pres">
      <dgm:prSet presAssocID="{B6D4E861-91FD-4F4A-9B85-E2F500F42030}" presName="dummy2b" presStyleCnt="0"/>
      <dgm:spPr/>
    </dgm:pt>
    <dgm:pt modelId="{8D263280-31A0-4753-BA6E-EC57FAA3ACA4}" type="pres">
      <dgm:prSet presAssocID="{B6D4E861-91FD-4F4A-9B85-E2F500F42030}" presName="wedge2Tx" presStyleLbl="node1" presStyleIdx="1" presStyleCnt="2">
        <dgm:presLayoutVars>
          <dgm:chMax val="0"/>
          <dgm:chPref val="0"/>
          <dgm:bulletEnabled val="1"/>
        </dgm:presLayoutVars>
      </dgm:prSet>
      <dgm:spPr/>
    </dgm:pt>
    <dgm:pt modelId="{439B5B08-DA46-4F4C-81D6-413D177D6436}" type="pres">
      <dgm:prSet presAssocID="{F7D9E931-3435-4F9D-A3B2-DC470E01B178}" presName="arrowWedge1" presStyleLbl="fgSibTrans2D1" presStyleIdx="0" presStyleCnt="2"/>
      <dgm:spPr>
        <a:solidFill>
          <a:srgbClr val="FF0000"/>
        </a:solidFill>
      </dgm:spPr>
    </dgm:pt>
    <dgm:pt modelId="{46C4C6F8-CA4E-4058-90C3-4C27679AA6E4}" type="pres">
      <dgm:prSet presAssocID="{B0F162FF-C64D-4240-BC0F-2CD3058B09DF}" presName="arrowWedge2" presStyleLbl="fgSibTrans2D1" presStyleIdx="1" presStyleCnt="2"/>
      <dgm:spPr>
        <a:solidFill>
          <a:srgbClr val="FF0000"/>
        </a:solidFill>
        <a:ln>
          <a:solidFill>
            <a:srgbClr val="FF0000"/>
          </a:solidFill>
        </a:ln>
      </dgm:spPr>
    </dgm:pt>
  </dgm:ptLst>
  <dgm:cxnLst>
    <dgm:cxn modelId="{7665B828-67D2-42DE-BB4A-AD84CCC8AFEB}" type="presOf" srcId="{D689EDBB-3F75-45A4-B5D2-99A376DE3002}" destId="{920FB75A-AF85-455F-8EB8-11A445AA74C0}" srcOrd="0" destOrd="0" presId="urn:microsoft.com/office/officeart/2005/8/layout/cycle8"/>
    <dgm:cxn modelId="{8441DC7E-6469-4128-B36A-5F0F39FC832D}" type="presOf" srcId="{F26C41E8-8AC3-4148-909E-0799F916938A}" destId="{8D263280-31A0-4753-BA6E-EC57FAA3ACA4}" srcOrd="1" destOrd="0" presId="urn:microsoft.com/office/officeart/2005/8/layout/cycle8"/>
    <dgm:cxn modelId="{48D60FA1-C791-42FB-96D9-9A14FB6E2E54}" type="presOf" srcId="{F26C41E8-8AC3-4148-909E-0799F916938A}" destId="{8305D1FF-1AAF-44C5-9845-2CBDEEDEB000}" srcOrd="0" destOrd="0" presId="urn:microsoft.com/office/officeart/2005/8/layout/cycle8"/>
    <dgm:cxn modelId="{DE934BAA-2C3D-496A-AA9A-698745AD47E8}" srcId="{B6D4E861-91FD-4F4A-9B85-E2F500F42030}" destId="{F26C41E8-8AC3-4148-909E-0799F916938A}" srcOrd="1" destOrd="0" parTransId="{010D6CD3-99B2-43A9-9179-BBC3B873A9FA}" sibTransId="{B0F162FF-C64D-4240-BC0F-2CD3058B09DF}"/>
    <dgm:cxn modelId="{F94586BA-4102-410B-8E5A-A917766247D3}" srcId="{B6D4E861-91FD-4F4A-9B85-E2F500F42030}" destId="{D689EDBB-3F75-45A4-B5D2-99A376DE3002}" srcOrd="0" destOrd="0" parTransId="{2CA7C241-BD8B-4FE7-924E-50FD18DA537E}" sibTransId="{F7D9E931-3435-4F9D-A3B2-DC470E01B178}"/>
    <dgm:cxn modelId="{67B6D2BC-39EE-4B9D-A4C4-7C5B02BF78BC}" type="presOf" srcId="{D689EDBB-3F75-45A4-B5D2-99A376DE3002}" destId="{6A8EB803-8B64-4C28-9B79-8CB34CEF324C}" srcOrd="1" destOrd="0" presId="urn:microsoft.com/office/officeart/2005/8/layout/cycle8"/>
    <dgm:cxn modelId="{B94A50ED-7032-4DF7-A903-B0D39EA9BAC5}" type="presOf" srcId="{B6D4E861-91FD-4F4A-9B85-E2F500F42030}" destId="{04A844B0-94D9-4BDF-B050-0C53CE93C018}" srcOrd="0" destOrd="0" presId="urn:microsoft.com/office/officeart/2005/8/layout/cycle8"/>
    <dgm:cxn modelId="{0234F44F-5A54-4D5F-B75C-3B9203A0B68E}" type="presParOf" srcId="{04A844B0-94D9-4BDF-B050-0C53CE93C018}" destId="{920FB75A-AF85-455F-8EB8-11A445AA74C0}" srcOrd="0" destOrd="0" presId="urn:microsoft.com/office/officeart/2005/8/layout/cycle8"/>
    <dgm:cxn modelId="{0042661D-4D1F-4647-9AC3-890B5A640772}" type="presParOf" srcId="{04A844B0-94D9-4BDF-B050-0C53CE93C018}" destId="{A0F34057-6CFB-4C7F-808E-4E36A9F0C9FC}" srcOrd="1" destOrd="0" presId="urn:microsoft.com/office/officeart/2005/8/layout/cycle8"/>
    <dgm:cxn modelId="{53883FD6-C8C5-4C1B-9004-1432B84FC348}" type="presParOf" srcId="{04A844B0-94D9-4BDF-B050-0C53CE93C018}" destId="{098C3BBD-1065-4D01-8F37-EECB95D64323}" srcOrd="2" destOrd="0" presId="urn:microsoft.com/office/officeart/2005/8/layout/cycle8"/>
    <dgm:cxn modelId="{8DDEEBF4-69AA-49A3-85AD-9585D48C5680}" type="presParOf" srcId="{04A844B0-94D9-4BDF-B050-0C53CE93C018}" destId="{6A8EB803-8B64-4C28-9B79-8CB34CEF324C}" srcOrd="3" destOrd="0" presId="urn:microsoft.com/office/officeart/2005/8/layout/cycle8"/>
    <dgm:cxn modelId="{150A511A-DD12-4DEB-82FB-00908E987A21}" type="presParOf" srcId="{04A844B0-94D9-4BDF-B050-0C53CE93C018}" destId="{8305D1FF-1AAF-44C5-9845-2CBDEEDEB000}" srcOrd="4" destOrd="0" presId="urn:microsoft.com/office/officeart/2005/8/layout/cycle8"/>
    <dgm:cxn modelId="{9ADE6026-0ABB-495C-9715-0EDA5077D6F6}" type="presParOf" srcId="{04A844B0-94D9-4BDF-B050-0C53CE93C018}" destId="{E9B5FA5F-E914-40CB-8D8B-1B99407E5209}" srcOrd="5" destOrd="0" presId="urn:microsoft.com/office/officeart/2005/8/layout/cycle8"/>
    <dgm:cxn modelId="{ADB95AB3-56B7-40F3-AA00-7AFAB18F14FB}" type="presParOf" srcId="{04A844B0-94D9-4BDF-B050-0C53CE93C018}" destId="{BDB5D50C-33BE-47AA-B866-1F16E64ACE9C}" srcOrd="6" destOrd="0" presId="urn:microsoft.com/office/officeart/2005/8/layout/cycle8"/>
    <dgm:cxn modelId="{3C30D492-7389-4286-9F88-81EF94999937}" type="presParOf" srcId="{04A844B0-94D9-4BDF-B050-0C53CE93C018}" destId="{8D263280-31A0-4753-BA6E-EC57FAA3ACA4}" srcOrd="7" destOrd="0" presId="urn:microsoft.com/office/officeart/2005/8/layout/cycle8"/>
    <dgm:cxn modelId="{037B007E-3405-42C0-A905-8610698E876F}" type="presParOf" srcId="{04A844B0-94D9-4BDF-B050-0C53CE93C018}" destId="{439B5B08-DA46-4F4C-81D6-413D177D6436}" srcOrd="8" destOrd="0" presId="urn:microsoft.com/office/officeart/2005/8/layout/cycle8"/>
    <dgm:cxn modelId="{EE7F9B3D-B5D6-41D7-BF88-209EFBB5A1DF}" type="presParOf" srcId="{04A844B0-94D9-4BDF-B050-0C53CE93C018}" destId="{46C4C6F8-CA4E-4058-90C3-4C27679AA6E4}" srcOrd="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1EDB4-A757-4DE9-B52E-F5A7BD809710}"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S"/>
        </a:p>
      </dgm:t>
    </dgm:pt>
    <dgm:pt modelId="{F96FFB4A-4467-43B3-B1FE-71D98BA937B0}">
      <dgm:prSet custT="1"/>
      <dgm:spPr>
        <a:xfrm>
          <a:off x="4118" y="0"/>
          <a:ext cx="3962102" cy="5281633"/>
        </a:xfrm>
        <a:solidFill>
          <a:srgbClr val="4BACC6">
            <a:tint val="40000"/>
            <a:hueOff val="0"/>
            <a:satOff val="0"/>
            <a:lumOff val="0"/>
            <a:alphaOff val="0"/>
          </a:srgbClr>
        </a:solidFill>
        <a:ln>
          <a:noFill/>
        </a:ln>
        <a:effectLst/>
      </dgm:spPr>
      <dgm:t>
        <a:bodyPr anchor="t"/>
        <a:lstStyle/>
        <a:p>
          <a:pPr rtl="0"/>
          <a:r>
            <a:rPr lang="es-MX" sz="2400" dirty="0">
              <a:solidFill>
                <a:sysClr val="windowText" lastClr="000000">
                  <a:hueOff val="0"/>
                  <a:satOff val="0"/>
                  <a:lumOff val="0"/>
                  <a:alphaOff val="0"/>
                </a:sysClr>
              </a:solidFill>
              <a:latin typeface="Gill Sans MT"/>
              <a:ea typeface="+mn-ea"/>
              <a:cs typeface="+mn-cs"/>
            </a:rPr>
            <a:t>Fundamentos políticos ideológicos</a:t>
          </a:r>
          <a:endParaRPr lang="es-ES" sz="2400" dirty="0">
            <a:solidFill>
              <a:sysClr val="windowText" lastClr="000000">
                <a:hueOff val="0"/>
                <a:satOff val="0"/>
                <a:lumOff val="0"/>
                <a:alphaOff val="0"/>
              </a:sysClr>
            </a:solidFill>
            <a:latin typeface="Gill Sans MT"/>
            <a:ea typeface="+mn-ea"/>
            <a:cs typeface="+mn-cs"/>
          </a:endParaRPr>
        </a:p>
      </dgm:t>
    </dgm:pt>
    <dgm:pt modelId="{7F1798F2-F7BB-433A-B281-9F61A51D8327}" type="parTrans" cxnId="{16DA4EC5-14FD-4830-9782-60A16C30CC24}">
      <dgm:prSet/>
      <dgm:spPr/>
      <dgm:t>
        <a:bodyPr/>
        <a:lstStyle/>
        <a:p>
          <a:endParaRPr lang="es-ES" sz="2000"/>
        </a:p>
      </dgm:t>
    </dgm:pt>
    <dgm:pt modelId="{D15483F4-0DF9-4BF5-9F13-28D110475B0B}" type="sibTrans" cxnId="{16DA4EC5-14FD-4830-9782-60A16C30CC24}">
      <dgm:prSet/>
      <dgm:spPr/>
      <dgm:t>
        <a:bodyPr/>
        <a:lstStyle/>
        <a:p>
          <a:endParaRPr lang="es-ES" sz="2000"/>
        </a:p>
      </dgm:t>
    </dgm:pt>
    <dgm:pt modelId="{2714E952-AF1F-4C57-8ECE-D855692397AE}">
      <dgm:prSet custT="1"/>
      <dgm:spPr>
        <a:xfrm>
          <a:off x="400329" y="1584618"/>
          <a:ext cx="3169681" cy="769421"/>
        </a:xfrm>
        <a:solidFill>
          <a:srgbClr val="4BAC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rtl="0"/>
          <a:r>
            <a:rPr lang="es-BO" sz="1800" dirty="0">
              <a:solidFill>
                <a:sysClr val="windowText" lastClr="000000"/>
              </a:solidFill>
              <a:latin typeface="Gill Sans MT"/>
              <a:ea typeface="+mn-ea"/>
              <a:cs typeface="+mn-cs"/>
            </a:rPr>
            <a:t>Desestructuración del colonialismo y </a:t>
          </a:r>
          <a:r>
            <a:rPr lang="es-BO" sz="1800" dirty="0" err="1">
              <a:solidFill>
                <a:sysClr val="windowText" lastClr="000000"/>
              </a:solidFill>
              <a:latin typeface="Gill Sans MT"/>
              <a:ea typeface="+mn-ea"/>
              <a:cs typeface="+mn-cs"/>
            </a:rPr>
            <a:t>colonialidad</a:t>
          </a:r>
          <a:endParaRPr lang="es-BO" sz="1800" dirty="0">
            <a:solidFill>
              <a:sysClr val="windowText" lastClr="000000"/>
            </a:solidFill>
            <a:latin typeface="Gill Sans MT"/>
            <a:ea typeface="+mn-ea"/>
            <a:cs typeface="+mn-cs"/>
          </a:endParaRPr>
        </a:p>
      </dgm:t>
    </dgm:pt>
    <dgm:pt modelId="{41594A45-533E-4C18-9F51-84831B78871F}" type="parTrans" cxnId="{4FCC850D-A128-4406-871F-879308684B5F}">
      <dgm:prSet/>
      <dgm:spPr/>
      <dgm:t>
        <a:bodyPr/>
        <a:lstStyle/>
        <a:p>
          <a:endParaRPr lang="es-ES" sz="2000"/>
        </a:p>
      </dgm:t>
    </dgm:pt>
    <dgm:pt modelId="{03CECE81-7649-4E29-8FB0-65C5FF65902D}" type="sibTrans" cxnId="{4FCC850D-A128-4406-871F-879308684B5F}">
      <dgm:prSet/>
      <dgm:spPr/>
      <dgm:t>
        <a:bodyPr/>
        <a:lstStyle/>
        <a:p>
          <a:endParaRPr lang="es-ES" sz="2000"/>
        </a:p>
      </dgm:t>
    </dgm:pt>
    <dgm:pt modelId="{19327212-395C-44A0-9E8C-2D37C7167876}">
      <dgm:prSet custT="1"/>
      <dgm:spPr>
        <a:xfrm>
          <a:off x="400329" y="3360206"/>
          <a:ext cx="3169681" cy="769421"/>
        </a:xfrm>
        <a:solidFill>
          <a:srgbClr val="4BACC6">
            <a:hueOff val="-3311292"/>
            <a:satOff val="13270"/>
            <a:lumOff val="2876"/>
            <a:alphaOff val="0"/>
          </a:srgbClr>
        </a:solidFill>
        <a:ln w="19050" cap="flat" cmpd="sng" algn="ctr">
          <a:solidFill>
            <a:sysClr val="window" lastClr="FFFFFF">
              <a:hueOff val="0"/>
              <a:satOff val="0"/>
              <a:lumOff val="0"/>
              <a:alphaOff val="0"/>
            </a:sysClr>
          </a:solidFill>
          <a:prstDash val="solid"/>
        </a:ln>
        <a:effectLst/>
      </dgm:spPr>
      <dgm:t>
        <a:bodyPr/>
        <a:lstStyle/>
        <a:p>
          <a:pPr rtl="0"/>
          <a:r>
            <a:rPr lang="es-BO" sz="1800" dirty="0">
              <a:solidFill>
                <a:sysClr val="windowText" lastClr="000000"/>
              </a:solidFill>
              <a:latin typeface="Gill Sans MT"/>
              <a:ea typeface="+mn-ea"/>
              <a:cs typeface="+mn-cs"/>
            </a:rPr>
            <a:t>Transformación social, económica, cultural y política.</a:t>
          </a:r>
          <a:endParaRPr lang="es-ES" sz="1800" dirty="0">
            <a:solidFill>
              <a:sysClr val="windowText" lastClr="000000"/>
            </a:solidFill>
            <a:latin typeface="Gill Sans MT"/>
            <a:ea typeface="+mn-ea"/>
            <a:cs typeface="+mn-cs"/>
          </a:endParaRPr>
        </a:p>
      </dgm:t>
    </dgm:pt>
    <dgm:pt modelId="{F56E2646-E060-4D97-A05E-E333785B6026}" type="parTrans" cxnId="{0EF9786B-820D-414B-947A-B959C3DC1B04}">
      <dgm:prSet/>
      <dgm:spPr/>
      <dgm:t>
        <a:bodyPr/>
        <a:lstStyle/>
        <a:p>
          <a:endParaRPr lang="es-ES" sz="2000"/>
        </a:p>
      </dgm:t>
    </dgm:pt>
    <dgm:pt modelId="{B90F221A-B400-4E4B-B8B3-81F0CA742ED4}" type="sibTrans" cxnId="{0EF9786B-820D-414B-947A-B959C3DC1B04}">
      <dgm:prSet/>
      <dgm:spPr/>
      <dgm:t>
        <a:bodyPr/>
        <a:lstStyle/>
        <a:p>
          <a:endParaRPr lang="es-ES" sz="2000"/>
        </a:p>
      </dgm:t>
    </dgm:pt>
    <dgm:pt modelId="{30ADB213-5174-4AB7-B7B7-C6591A5D8FCE}">
      <dgm:prSet custT="1"/>
      <dgm:spPr>
        <a:xfrm>
          <a:off x="400329" y="4248000"/>
          <a:ext cx="3169681" cy="769421"/>
        </a:xfrm>
        <a:solidFill>
          <a:srgbClr val="4BACC6">
            <a:hueOff val="-4966938"/>
            <a:satOff val="19906"/>
            <a:lumOff val="4314"/>
            <a:alphaOff val="0"/>
          </a:srgbClr>
        </a:solidFill>
        <a:ln w="19050" cap="flat" cmpd="sng" algn="ctr">
          <a:solidFill>
            <a:sysClr val="window" lastClr="FFFFFF">
              <a:hueOff val="0"/>
              <a:satOff val="0"/>
              <a:lumOff val="0"/>
              <a:alphaOff val="0"/>
            </a:sysClr>
          </a:solidFill>
          <a:prstDash val="solid"/>
        </a:ln>
        <a:effectLst/>
      </dgm:spPr>
      <dgm:t>
        <a:bodyPr/>
        <a:lstStyle/>
        <a:p>
          <a:pPr rtl="0"/>
          <a:r>
            <a:rPr lang="es-BO" sz="1800" dirty="0">
              <a:solidFill>
                <a:sysClr val="windowText" lastClr="000000"/>
              </a:solidFill>
              <a:latin typeface="Gill Sans MT"/>
              <a:ea typeface="+mn-ea"/>
              <a:cs typeface="+mn-cs"/>
            </a:rPr>
            <a:t>Lucha contra toda forma de discriminación</a:t>
          </a:r>
          <a:endParaRPr lang="es-ES" sz="1800" dirty="0">
            <a:solidFill>
              <a:sysClr val="windowText" lastClr="000000"/>
            </a:solidFill>
            <a:latin typeface="Gill Sans MT"/>
            <a:ea typeface="+mn-ea"/>
            <a:cs typeface="+mn-cs"/>
          </a:endParaRPr>
        </a:p>
      </dgm:t>
    </dgm:pt>
    <dgm:pt modelId="{E5D503AD-4DF8-4DEA-B683-DE126EE70F28}" type="parTrans" cxnId="{7DFB66C9-6376-4E54-8A5E-69F7598F1BB4}">
      <dgm:prSet/>
      <dgm:spPr/>
      <dgm:t>
        <a:bodyPr/>
        <a:lstStyle/>
        <a:p>
          <a:endParaRPr lang="es-ES" sz="2000"/>
        </a:p>
      </dgm:t>
    </dgm:pt>
    <dgm:pt modelId="{025625E5-2213-49A8-8A72-1A8D05F2B9AF}" type="sibTrans" cxnId="{7DFB66C9-6376-4E54-8A5E-69F7598F1BB4}">
      <dgm:prSet/>
      <dgm:spPr/>
      <dgm:t>
        <a:bodyPr/>
        <a:lstStyle/>
        <a:p>
          <a:endParaRPr lang="es-ES" sz="2000"/>
        </a:p>
      </dgm:t>
    </dgm:pt>
    <dgm:pt modelId="{D13F83F8-C7CF-4AF4-85A8-915D0C37F476}">
      <dgm:prSet custT="1"/>
      <dgm:spPr>
        <a:xfrm>
          <a:off x="4263378" y="0"/>
          <a:ext cx="3962102" cy="5281633"/>
        </a:xfrm>
        <a:solidFill>
          <a:srgbClr val="4BACC6">
            <a:tint val="40000"/>
            <a:hueOff val="0"/>
            <a:satOff val="0"/>
            <a:lumOff val="0"/>
            <a:alphaOff val="0"/>
          </a:srgbClr>
        </a:solidFill>
        <a:ln>
          <a:noFill/>
        </a:ln>
        <a:effectLst/>
      </dgm:spPr>
      <dgm:t>
        <a:bodyPr anchor="t"/>
        <a:lstStyle/>
        <a:p>
          <a:pPr rtl="0"/>
          <a:r>
            <a:rPr lang="es-BO" sz="2400" dirty="0">
              <a:solidFill>
                <a:sysClr val="windowText" lastClr="000000"/>
              </a:solidFill>
              <a:latin typeface="Gill Sans MT"/>
              <a:ea typeface="+mn-ea"/>
              <a:cs typeface="+mn-cs"/>
            </a:rPr>
            <a:t>Fundamentos filosóficos y sociológicos</a:t>
          </a:r>
          <a:endParaRPr lang="es-ES" sz="2400" dirty="0">
            <a:solidFill>
              <a:sysClr val="windowText" lastClr="000000"/>
            </a:solidFill>
            <a:latin typeface="Gill Sans MT"/>
            <a:ea typeface="+mn-ea"/>
            <a:cs typeface="+mn-cs"/>
          </a:endParaRPr>
        </a:p>
      </dgm:t>
    </dgm:pt>
    <dgm:pt modelId="{D3768891-5AD0-474A-89CC-D11A888677A2}" type="parTrans" cxnId="{55CB7D8B-F3DA-40F1-843D-F980268DA655}">
      <dgm:prSet/>
      <dgm:spPr/>
      <dgm:t>
        <a:bodyPr/>
        <a:lstStyle/>
        <a:p>
          <a:endParaRPr lang="es-ES" sz="2000"/>
        </a:p>
      </dgm:t>
    </dgm:pt>
    <dgm:pt modelId="{2192ADC9-459A-46EC-985B-AD0932B0F0B1}" type="sibTrans" cxnId="{55CB7D8B-F3DA-40F1-843D-F980268DA655}">
      <dgm:prSet/>
      <dgm:spPr/>
      <dgm:t>
        <a:bodyPr/>
        <a:lstStyle/>
        <a:p>
          <a:endParaRPr lang="es-ES" sz="2000"/>
        </a:p>
      </dgm:t>
    </dgm:pt>
    <dgm:pt modelId="{0F79510C-6DD2-42C1-A200-7FFB5E72DAFF}">
      <dgm:prSet custT="1"/>
      <dgm:spPr>
        <a:xfrm>
          <a:off x="4659589" y="2782205"/>
          <a:ext cx="3169681" cy="1037629"/>
        </a:xfrm>
        <a:solidFill>
          <a:srgbClr val="4BACC6">
            <a:hueOff val="-8278230"/>
            <a:satOff val="33176"/>
            <a:lumOff val="7190"/>
            <a:alphaOff val="0"/>
          </a:srgbClr>
        </a:solidFill>
        <a:ln w="19050" cap="flat" cmpd="sng" algn="ctr">
          <a:solidFill>
            <a:sysClr val="window" lastClr="FFFFFF">
              <a:hueOff val="0"/>
              <a:satOff val="0"/>
              <a:lumOff val="0"/>
              <a:alphaOff val="0"/>
            </a:sysClr>
          </a:solidFill>
          <a:prstDash val="solid"/>
        </a:ln>
        <a:effectLst/>
      </dgm:spPr>
      <dgm:t>
        <a:bodyPr/>
        <a:lstStyle/>
        <a:p>
          <a:pPr rtl="0"/>
          <a:r>
            <a:rPr lang="es-BO" sz="1800" dirty="0">
              <a:solidFill>
                <a:sysClr val="windowText" lastClr="000000"/>
              </a:solidFill>
              <a:latin typeface="Gill Sans MT"/>
              <a:ea typeface="+mn-ea"/>
              <a:cs typeface="+mn-cs"/>
            </a:rPr>
            <a:t>Base:  Estructuras organizativas y territorios de las comunidades</a:t>
          </a:r>
          <a:endParaRPr lang="es-ES" sz="1800" dirty="0">
            <a:solidFill>
              <a:sysClr val="windowText" lastClr="000000"/>
            </a:solidFill>
            <a:latin typeface="Gill Sans MT"/>
            <a:ea typeface="+mn-ea"/>
            <a:cs typeface="+mn-cs"/>
          </a:endParaRPr>
        </a:p>
      </dgm:t>
    </dgm:pt>
    <dgm:pt modelId="{8FC655C5-45F1-410F-9FCA-FB327713C4A2}" type="parTrans" cxnId="{AC715F04-F4F2-4E24-BBE1-727C2B705E6A}">
      <dgm:prSet/>
      <dgm:spPr/>
      <dgm:t>
        <a:bodyPr/>
        <a:lstStyle/>
        <a:p>
          <a:endParaRPr lang="es-ES" sz="2000"/>
        </a:p>
      </dgm:t>
    </dgm:pt>
    <dgm:pt modelId="{9941C783-41E8-4ED7-9FE2-6F6D04C28904}" type="sibTrans" cxnId="{AC715F04-F4F2-4E24-BBE1-727C2B705E6A}">
      <dgm:prSet/>
      <dgm:spPr/>
      <dgm:t>
        <a:bodyPr/>
        <a:lstStyle/>
        <a:p>
          <a:endParaRPr lang="es-ES" sz="2000"/>
        </a:p>
      </dgm:t>
    </dgm:pt>
    <dgm:pt modelId="{BCAA8C02-55A9-4064-83A2-FD62D46FCFC2}">
      <dgm:prSet custT="1"/>
      <dgm:spPr>
        <a:xfrm>
          <a:off x="4659589" y="3979470"/>
          <a:ext cx="3169681" cy="1037629"/>
        </a:xfrm>
        <a:solidFill>
          <a:srgbClr val="4BACC6">
            <a:hueOff val="-9933876"/>
            <a:satOff val="39811"/>
            <a:lumOff val="8628"/>
            <a:alphaOff val="0"/>
          </a:srgbClr>
        </a:solidFill>
        <a:ln w="19050" cap="flat" cmpd="sng" algn="ctr">
          <a:solidFill>
            <a:sysClr val="window" lastClr="FFFFFF">
              <a:hueOff val="0"/>
              <a:satOff val="0"/>
              <a:lumOff val="0"/>
              <a:alphaOff val="0"/>
            </a:sysClr>
          </a:solidFill>
          <a:prstDash val="solid"/>
        </a:ln>
        <a:effectLst/>
      </dgm:spPr>
      <dgm:t>
        <a:bodyPr/>
        <a:lstStyle/>
        <a:p>
          <a:pPr rtl="0"/>
          <a:r>
            <a:rPr lang="es-BO" sz="1800" dirty="0">
              <a:solidFill>
                <a:sysClr val="windowText" lastClr="000000"/>
              </a:solidFill>
              <a:latin typeface="Gill Sans MT"/>
              <a:ea typeface="+mn-ea"/>
              <a:cs typeface="+mn-cs"/>
            </a:rPr>
            <a:t>El  ser humano está constituido por  dimensiones vivenciales: Ser, Hacer, Saber y Decidir</a:t>
          </a:r>
          <a:endParaRPr lang="es-ES" sz="1800" dirty="0">
            <a:solidFill>
              <a:sysClr val="windowText" lastClr="000000"/>
            </a:solidFill>
            <a:latin typeface="Gill Sans MT"/>
            <a:ea typeface="+mn-ea"/>
            <a:cs typeface="+mn-cs"/>
          </a:endParaRPr>
        </a:p>
      </dgm:t>
    </dgm:pt>
    <dgm:pt modelId="{E70AE834-25D9-4685-B00D-39E999684C74}" type="parTrans" cxnId="{CFA6A5C5-ACA5-44C0-B251-AE00C29F725F}">
      <dgm:prSet/>
      <dgm:spPr/>
      <dgm:t>
        <a:bodyPr/>
        <a:lstStyle/>
        <a:p>
          <a:endParaRPr lang="es-ES" sz="2000"/>
        </a:p>
      </dgm:t>
    </dgm:pt>
    <dgm:pt modelId="{99BD74DC-8E97-4AB9-8315-DDADC4077121}" type="sibTrans" cxnId="{CFA6A5C5-ACA5-44C0-B251-AE00C29F725F}">
      <dgm:prSet/>
      <dgm:spPr/>
      <dgm:t>
        <a:bodyPr/>
        <a:lstStyle/>
        <a:p>
          <a:endParaRPr lang="es-ES" sz="2000"/>
        </a:p>
      </dgm:t>
    </dgm:pt>
    <dgm:pt modelId="{CE7B31B1-3E21-4FE6-8453-36B2C28A92E3}">
      <dgm:prSet custT="1"/>
      <dgm:spPr>
        <a:xfrm>
          <a:off x="400329" y="2472412"/>
          <a:ext cx="3169681" cy="769421"/>
        </a:xfrm>
        <a:solidFill>
          <a:srgbClr val="4BACC6">
            <a:hueOff val="-1655646"/>
            <a:satOff val="6635"/>
            <a:lumOff val="1438"/>
            <a:alphaOff val="0"/>
          </a:srgbClr>
        </a:solidFill>
        <a:ln w="19050" cap="flat" cmpd="sng" algn="ctr">
          <a:solidFill>
            <a:sysClr val="window" lastClr="FFFFFF">
              <a:hueOff val="0"/>
              <a:satOff val="0"/>
              <a:lumOff val="0"/>
              <a:alphaOff val="0"/>
            </a:sysClr>
          </a:solidFill>
          <a:prstDash val="solid"/>
        </a:ln>
        <a:effectLst/>
      </dgm:spPr>
      <dgm:t>
        <a:bodyPr/>
        <a:lstStyle/>
        <a:p>
          <a:pPr rtl="0"/>
          <a:r>
            <a:rPr lang="es-BO" sz="1800" dirty="0">
              <a:solidFill>
                <a:sysClr val="windowText" lastClr="000000"/>
              </a:solidFill>
              <a:latin typeface="Gill Sans MT"/>
              <a:ea typeface="+mn-ea"/>
              <a:cs typeface="+mn-cs"/>
            </a:rPr>
            <a:t>Fortalecimiento de la identidad cultural,  en diálogo con las otras culturas</a:t>
          </a:r>
        </a:p>
      </dgm:t>
    </dgm:pt>
    <dgm:pt modelId="{04C1F5CE-59DC-4DCC-8235-AB5B59CDFD5D}" type="sibTrans" cxnId="{C55A0F7E-26B5-4EB9-86F8-09073B8FE55B}">
      <dgm:prSet/>
      <dgm:spPr/>
      <dgm:t>
        <a:bodyPr/>
        <a:lstStyle/>
        <a:p>
          <a:endParaRPr lang="es-ES" sz="2000"/>
        </a:p>
      </dgm:t>
    </dgm:pt>
    <dgm:pt modelId="{8478C0E1-615E-461C-8243-8202D2B753C0}" type="parTrans" cxnId="{C55A0F7E-26B5-4EB9-86F8-09073B8FE55B}">
      <dgm:prSet/>
      <dgm:spPr/>
      <dgm:t>
        <a:bodyPr/>
        <a:lstStyle/>
        <a:p>
          <a:endParaRPr lang="es-ES" sz="2000"/>
        </a:p>
      </dgm:t>
    </dgm:pt>
    <dgm:pt modelId="{E6D2A54F-13A8-45A8-8491-50B4970B505B}">
      <dgm:prSet custT="1"/>
      <dgm:spPr>
        <a:xfrm>
          <a:off x="4659589" y="1584941"/>
          <a:ext cx="3169681" cy="1037629"/>
        </a:xfrm>
        <a:solidFill>
          <a:srgbClr val="4BACC6">
            <a:hueOff val="-6622584"/>
            <a:satOff val="26541"/>
            <a:lumOff val="5752"/>
            <a:alphaOff val="0"/>
          </a:srgbClr>
        </a:solidFill>
        <a:ln w="19050" cap="flat" cmpd="sng" algn="ctr">
          <a:solidFill>
            <a:sysClr val="window" lastClr="FFFFFF">
              <a:hueOff val="0"/>
              <a:satOff val="0"/>
              <a:lumOff val="0"/>
              <a:alphaOff val="0"/>
            </a:sysClr>
          </a:solidFill>
          <a:prstDash val="solid"/>
        </a:ln>
        <a:effectLst/>
      </dgm:spPr>
      <dgm:t>
        <a:bodyPr/>
        <a:lstStyle/>
        <a:p>
          <a:pPr rtl="0"/>
          <a:r>
            <a:rPr lang="es-BO" sz="1800" dirty="0">
              <a:solidFill>
                <a:sysClr val="windowText" lastClr="000000"/>
              </a:solidFill>
              <a:latin typeface="Gill Sans MT"/>
              <a:ea typeface="+mn-ea"/>
              <a:cs typeface="+mn-cs"/>
            </a:rPr>
            <a:t>Sustentada en la concepción de vida del Vivir Bien</a:t>
          </a:r>
          <a:endParaRPr lang="es-ES" sz="1800" dirty="0">
            <a:solidFill>
              <a:sysClr val="windowText" lastClr="000000"/>
            </a:solidFill>
            <a:latin typeface="Gill Sans MT"/>
            <a:ea typeface="+mn-ea"/>
            <a:cs typeface="+mn-cs"/>
          </a:endParaRPr>
        </a:p>
      </dgm:t>
    </dgm:pt>
    <dgm:pt modelId="{17DE6C6C-A3DF-4607-9C41-9EF75D15F19E}" type="sibTrans" cxnId="{DF7C2BB1-5AD1-42BE-A599-41B2539C52E0}">
      <dgm:prSet/>
      <dgm:spPr/>
      <dgm:t>
        <a:bodyPr/>
        <a:lstStyle/>
        <a:p>
          <a:endParaRPr lang="es-ES" sz="2000"/>
        </a:p>
      </dgm:t>
    </dgm:pt>
    <dgm:pt modelId="{05F89475-50E6-420E-8FCC-78228BEB24AA}" type="parTrans" cxnId="{DF7C2BB1-5AD1-42BE-A599-41B2539C52E0}">
      <dgm:prSet/>
      <dgm:spPr/>
      <dgm:t>
        <a:bodyPr/>
        <a:lstStyle/>
        <a:p>
          <a:endParaRPr lang="es-ES" sz="2000"/>
        </a:p>
      </dgm:t>
    </dgm:pt>
    <dgm:pt modelId="{E21F48CB-532C-4973-B19A-853ACDE1CED6}" type="pres">
      <dgm:prSet presAssocID="{4231EDB4-A757-4DE9-B52E-F5A7BD809710}" presName="theList" presStyleCnt="0">
        <dgm:presLayoutVars>
          <dgm:dir/>
          <dgm:animLvl val="lvl"/>
          <dgm:resizeHandles val="exact"/>
        </dgm:presLayoutVars>
      </dgm:prSet>
      <dgm:spPr/>
    </dgm:pt>
    <dgm:pt modelId="{830E19E9-943F-446E-928F-796A907C3284}" type="pres">
      <dgm:prSet presAssocID="{F96FFB4A-4467-43B3-B1FE-71D98BA937B0}" presName="compNode" presStyleCnt="0"/>
      <dgm:spPr/>
    </dgm:pt>
    <dgm:pt modelId="{F0D6D335-1E08-4828-94DC-D28B071356F2}" type="pres">
      <dgm:prSet presAssocID="{F96FFB4A-4467-43B3-B1FE-71D98BA937B0}" presName="aNode" presStyleLbl="bgShp" presStyleIdx="0" presStyleCnt="2" custScaleY="87403"/>
      <dgm:spPr>
        <a:prstGeom prst="roundRect">
          <a:avLst>
            <a:gd name="adj" fmla="val 10000"/>
          </a:avLst>
        </a:prstGeom>
      </dgm:spPr>
    </dgm:pt>
    <dgm:pt modelId="{3927FD9C-7366-4703-9FAF-170651A39813}" type="pres">
      <dgm:prSet presAssocID="{F96FFB4A-4467-43B3-B1FE-71D98BA937B0}" presName="textNode" presStyleLbl="bgShp" presStyleIdx="0" presStyleCnt="2"/>
      <dgm:spPr/>
    </dgm:pt>
    <dgm:pt modelId="{73E037EE-2B4D-4914-95A0-349B3283034A}" type="pres">
      <dgm:prSet presAssocID="{F96FFB4A-4467-43B3-B1FE-71D98BA937B0}" presName="compChildNode" presStyleCnt="0"/>
      <dgm:spPr/>
    </dgm:pt>
    <dgm:pt modelId="{19C5C975-E158-40F0-BB82-AB7813D274F0}" type="pres">
      <dgm:prSet presAssocID="{F96FFB4A-4467-43B3-B1FE-71D98BA937B0}" presName="theInnerList" presStyleCnt="0"/>
      <dgm:spPr/>
    </dgm:pt>
    <dgm:pt modelId="{D04ACDB0-5120-4C4A-9D2B-8389F7311D7D}" type="pres">
      <dgm:prSet presAssocID="{2714E952-AF1F-4C57-8ECE-D855692397AE}" presName="childNode" presStyleLbl="node1" presStyleIdx="0" presStyleCnt="7" custScaleY="146411" custLinFactY="-47864" custLinFactNeighborY="-100000">
        <dgm:presLayoutVars>
          <dgm:bulletEnabled val="1"/>
        </dgm:presLayoutVars>
      </dgm:prSet>
      <dgm:spPr>
        <a:prstGeom prst="roundRect">
          <a:avLst>
            <a:gd name="adj" fmla="val 10000"/>
          </a:avLst>
        </a:prstGeom>
      </dgm:spPr>
    </dgm:pt>
    <dgm:pt modelId="{F713156A-420A-45D5-91DA-3F05F1E9B3B1}" type="pres">
      <dgm:prSet presAssocID="{2714E952-AF1F-4C57-8ECE-D855692397AE}" presName="aSpace2" presStyleCnt="0"/>
      <dgm:spPr/>
    </dgm:pt>
    <dgm:pt modelId="{612D3AC8-955B-47F8-96C3-B1B5435A6D1D}" type="pres">
      <dgm:prSet presAssocID="{CE7B31B1-3E21-4FE6-8453-36B2C28A92E3}" presName="childNode" presStyleLbl="node1" presStyleIdx="1" presStyleCnt="7" custScaleY="133100" custLinFactY="-49778" custLinFactNeighborX="-782" custLinFactNeighborY="-100000">
        <dgm:presLayoutVars>
          <dgm:bulletEnabled val="1"/>
        </dgm:presLayoutVars>
      </dgm:prSet>
      <dgm:spPr>
        <a:prstGeom prst="roundRect">
          <a:avLst>
            <a:gd name="adj" fmla="val 10000"/>
          </a:avLst>
        </a:prstGeom>
      </dgm:spPr>
    </dgm:pt>
    <dgm:pt modelId="{3236A5B0-90DB-459A-84FA-D958B95FBAA7}" type="pres">
      <dgm:prSet presAssocID="{CE7B31B1-3E21-4FE6-8453-36B2C28A92E3}" presName="aSpace2" presStyleCnt="0"/>
      <dgm:spPr/>
    </dgm:pt>
    <dgm:pt modelId="{F4182E65-9836-4A07-8E94-A5F74155D2E6}" type="pres">
      <dgm:prSet presAssocID="{19327212-395C-44A0-9E8C-2D37C7167876}" presName="childNode" presStyleLbl="node1" presStyleIdx="2" presStyleCnt="7" custScaleY="146411" custLinFactY="-52024" custLinFactNeighborX="-782" custLinFactNeighborY="-100000">
        <dgm:presLayoutVars>
          <dgm:bulletEnabled val="1"/>
        </dgm:presLayoutVars>
      </dgm:prSet>
      <dgm:spPr>
        <a:prstGeom prst="roundRect">
          <a:avLst>
            <a:gd name="adj" fmla="val 10000"/>
          </a:avLst>
        </a:prstGeom>
      </dgm:spPr>
    </dgm:pt>
    <dgm:pt modelId="{30A32150-73B8-4ED8-B43C-7057CCD775F2}" type="pres">
      <dgm:prSet presAssocID="{19327212-395C-44A0-9E8C-2D37C7167876}" presName="aSpace2" presStyleCnt="0"/>
      <dgm:spPr/>
    </dgm:pt>
    <dgm:pt modelId="{8ADEA3DE-5258-439A-8978-E2CB8C8656DC}" type="pres">
      <dgm:prSet presAssocID="{30ADB213-5174-4AB7-B7B7-C6591A5D8FCE}" presName="childNode" presStyleLbl="node1" presStyleIdx="3" presStyleCnt="7" custScaleY="146411" custLinFactY="-52599" custLinFactNeighborX="-782" custLinFactNeighborY="-100000">
        <dgm:presLayoutVars>
          <dgm:bulletEnabled val="1"/>
        </dgm:presLayoutVars>
      </dgm:prSet>
      <dgm:spPr>
        <a:prstGeom prst="roundRect">
          <a:avLst>
            <a:gd name="adj" fmla="val 10000"/>
          </a:avLst>
        </a:prstGeom>
      </dgm:spPr>
    </dgm:pt>
    <dgm:pt modelId="{F50DD879-BD2A-4FB2-A892-55AD335BFF51}" type="pres">
      <dgm:prSet presAssocID="{F96FFB4A-4467-43B3-B1FE-71D98BA937B0}" presName="aSpace" presStyleCnt="0"/>
      <dgm:spPr/>
    </dgm:pt>
    <dgm:pt modelId="{C6A9D6F1-5BB7-4BCF-B0B1-1D2F210D1845}" type="pres">
      <dgm:prSet presAssocID="{D13F83F8-C7CF-4AF4-85A8-915D0C37F476}" presName="compNode" presStyleCnt="0"/>
      <dgm:spPr/>
    </dgm:pt>
    <dgm:pt modelId="{9DF82B7F-74B7-4674-BF43-5A4BC5681F05}" type="pres">
      <dgm:prSet presAssocID="{D13F83F8-C7CF-4AF4-85A8-915D0C37F476}" presName="aNode" presStyleLbl="bgShp" presStyleIdx="1" presStyleCnt="2" custScaleY="88364"/>
      <dgm:spPr>
        <a:prstGeom prst="roundRect">
          <a:avLst>
            <a:gd name="adj" fmla="val 10000"/>
          </a:avLst>
        </a:prstGeom>
      </dgm:spPr>
    </dgm:pt>
    <dgm:pt modelId="{76A96606-3E9E-45AD-A9E1-7A9B05679F51}" type="pres">
      <dgm:prSet presAssocID="{D13F83F8-C7CF-4AF4-85A8-915D0C37F476}" presName="textNode" presStyleLbl="bgShp" presStyleIdx="1" presStyleCnt="2"/>
      <dgm:spPr/>
    </dgm:pt>
    <dgm:pt modelId="{E6F71579-86C9-494B-9625-CA4666ED086B}" type="pres">
      <dgm:prSet presAssocID="{D13F83F8-C7CF-4AF4-85A8-915D0C37F476}" presName="compChildNode" presStyleCnt="0"/>
      <dgm:spPr/>
    </dgm:pt>
    <dgm:pt modelId="{C4DDBDDF-AE92-49E8-B09F-549979897EFF}" type="pres">
      <dgm:prSet presAssocID="{D13F83F8-C7CF-4AF4-85A8-915D0C37F476}" presName="theInnerList" presStyleCnt="0"/>
      <dgm:spPr/>
    </dgm:pt>
    <dgm:pt modelId="{99F1478C-9A69-409D-B413-4DE2E9D8B4C7}" type="pres">
      <dgm:prSet presAssocID="{E6D2A54F-13A8-45A8-8491-50B4970B505B}" presName="childNode" presStyleLbl="node1" presStyleIdx="4" presStyleCnt="7" custScaleY="146411" custLinFactY="-47252" custLinFactNeighborY="-100000">
        <dgm:presLayoutVars>
          <dgm:bulletEnabled val="1"/>
        </dgm:presLayoutVars>
      </dgm:prSet>
      <dgm:spPr>
        <a:prstGeom prst="roundRect">
          <a:avLst>
            <a:gd name="adj" fmla="val 10000"/>
          </a:avLst>
        </a:prstGeom>
      </dgm:spPr>
    </dgm:pt>
    <dgm:pt modelId="{018A8EBB-0B7C-4F59-AF74-BB36DB0CBAA2}" type="pres">
      <dgm:prSet presAssocID="{E6D2A54F-13A8-45A8-8491-50B4970B505B}" presName="aSpace2" presStyleCnt="0"/>
      <dgm:spPr/>
    </dgm:pt>
    <dgm:pt modelId="{1F97227D-695B-40A3-BF87-F8619343506F}" type="pres">
      <dgm:prSet presAssocID="{0F79510C-6DD2-42C1-A200-7FFB5E72DAFF}" presName="childNode" presStyleLbl="node1" presStyleIdx="5" presStyleCnt="7" custScaleY="146411" custLinFactY="-40765" custLinFactNeighborX="-1122" custLinFactNeighborY="-100000">
        <dgm:presLayoutVars>
          <dgm:bulletEnabled val="1"/>
        </dgm:presLayoutVars>
      </dgm:prSet>
      <dgm:spPr>
        <a:prstGeom prst="roundRect">
          <a:avLst>
            <a:gd name="adj" fmla="val 10000"/>
          </a:avLst>
        </a:prstGeom>
      </dgm:spPr>
    </dgm:pt>
    <dgm:pt modelId="{94E6F6EE-91C0-47CB-A7EE-55871DB7F868}" type="pres">
      <dgm:prSet presAssocID="{0F79510C-6DD2-42C1-A200-7FFB5E72DAFF}" presName="aSpace2" presStyleCnt="0"/>
      <dgm:spPr/>
    </dgm:pt>
    <dgm:pt modelId="{7CC19643-87D6-4A62-950D-AD1C369219B8}" type="pres">
      <dgm:prSet presAssocID="{BCAA8C02-55A9-4064-83A2-FD62D46FCFC2}" presName="childNode" presStyleLbl="node1" presStyleIdx="6" presStyleCnt="7" custScaleY="146411" custLinFactY="-36695" custLinFactNeighborX="-1122" custLinFactNeighborY="-100000">
        <dgm:presLayoutVars>
          <dgm:bulletEnabled val="1"/>
        </dgm:presLayoutVars>
      </dgm:prSet>
      <dgm:spPr>
        <a:prstGeom prst="roundRect">
          <a:avLst>
            <a:gd name="adj" fmla="val 10000"/>
          </a:avLst>
        </a:prstGeom>
      </dgm:spPr>
    </dgm:pt>
  </dgm:ptLst>
  <dgm:cxnLst>
    <dgm:cxn modelId="{AC715F04-F4F2-4E24-BBE1-727C2B705E6A}" srcId="{D13F83F8-C7CF-4AF4-85A8-915D0C37F476}" destId="{0F79510C-6DD2-42C1-A200-7FFB5E72DAFF}" srcOrd="1" destOrd="0" parTransId="{8FC655C5-45F1-410F-9FCA-FB327713C4A2}" sibTransId="{9941C783-41E8-4ED7-9FE2-6F6D04C28904}"/>
    <dgm:cxn modelId="{91CEF207-13D1-40CA-9EB9-5EDBEB73DFC7}" type="presOf" srcId="{4231EDB4-A757-4DE9-B52E-F5A7BD809710}" destId="{E21F48CB-532C-4973-B19A-853ACDE1CED6}" srcOrd="0" destOrd="0" presId="urn:microsoft.com/office/officeart/2005/8/layout/lProcess2"/>
    <dgm:cxn modelId="{4FCC850D-A128-4406-871F-879308684B5F}" srcId="{F96FFB4A-4467-43B3-B1FE-71D98BA937B0}" destId="{2714E952-AF1F-4C57-8ECE-D855692397AE}" srcOrd="0" destOrd="0" parTransId="{41594A45-533E-4C18-9F51-84831B78871F}" sibTransId="{03CECE81-7649-4E29-8FB0-65C5FF65902D}"/>
    <dgm:cxn modelId="{1EC36B19-73C1-40E1-881A-0E4548545EDA}" type="presOf" srcId="{D13F83F8-C7CF-4AF4-85A8-915D0C37F476}" destId="{76A96606-3E9E-45AD-A9E1-7A9B05679F51}" srcOrd="1" destOrd="0" presId="urn:microsoft.com/office/officeart/2005/8/layout/lProcess2"/>
    <dgm:cxn modelId="{31BF4923-8AB1-4D8A-8405-F8B9035D845A}" type="presOf" srcId="{D13F83F8-C7CF-4AF4-85A8-915D0C37F476}" destId="{9DF82B7F-74B7-4674-BF43-5A4BC5681F05}" srcOrd="0" destOrd="0" presId="urn:microsoft.com/office/officeart/2005/8/layout/lProcess2"/>
    <dgm:cxn modelId="{AC955036-178C-4462-9401-0648D86ACED0}" type="presOf" srcId="{F96FFB4A-4467-43B3-B1FE-71D98BA937B0}" destId="{F0D6D335-1E08-4828-94DC-D28B071356F2}" srcOrd="0" destOrd="0" presId="urn:microsoft.com/office/officeart/2005/8/layout/lProcess2"/>
    <dgm:cxn modelId="{2E10293E-22E1-465A-A171-DA79713A62AF}" type="presOf" srcId="{E6D2A54F-13A8-45A8-8491-50B4970B505B}" destId="{99F1478C-9A69-409D-B413-4DE2E9D8B4C7}" srcOrd="0" destOrd="0" presId="urn:microsoft.com/office/officeart/2005/8/layout/lProcess2"/>
    <dgm:cxn modelId="{0EF9786B-820D-414B-947A-B959C3DC1B04}" srcId="{F96FFB4A-4467-43B3-B1FE-71D98BA937B0}" destId="{19327212-395C-44A0-9E8C-2D37C7167876}" srcOrd="2" destOrd="0" parTransId="{F56E2646-E060-4D97-A05E-E333785B6026}" sibTransId="{B90F221A-B400-4E4B-B8B3-81F0CA742ED4}"/>
    <dgm:cxn modelId="{BF4CF554-7B6C-4661-9CBB-42971D84A857}" type="presOf" srcId="{CE7B31B1-3E21-4FE6-8453-36B2C28A92E3}" destId="{612D3AC8-955B-47F8-96C3-B1B5435A6D1D}" srcOrd="0" destOrd="0" presId="urn:microsoft.com/office/officeart/2005/8/layout/lProcess2"/>
    <dgm:cxn modelId="{71F9D558-C15F-4BD4-AEFB-567BB7C7D18F}" type="presOf" srcId="{19327212-395C-44A0-9E8C-2D37C7167876}" destId="{F4182E65-9836-4A07-8E94-A5F74155D2E6}" srcOrd="0" destOrd="0" presId="urn:microsoft.com/office/officeart/2005/8/layout/lProcess2"/>
    <dgm:cxn modelId="{C55A0F7E-26B5-4EB9-86F8-09073B8FE55B}" srcId="{F96FFB4A-4467-43B3-B1FE-71D98BA937B0}" destId="{CE7B31B1-3E21-4FE6-8453-36B2C28A92E3}" srcOrd="1" destOrd="0" parTransId="{8478C0E1-615E-461C-8243-8202D2B753C0}" sibTransId="{04C1F5CE-59DC-4DCC-8235-AB5B59CDFD5D}"/>
    <dgm:cxn modelId="{E721E085-D788-4ED3-B2AC-4A1A02A35198}" type="presOf" srcId="{0F79510C-6DD2-42C1-A200-7FFB5E72DAFF}" destId="{1F97227D-695B-40A3-BF87-F8619343506F}" srcOrd="0" destOrd="0" presId="urn:microsoft.com/office/officeart/2005/8/layout/lProcess2"/>
    <dgm:cxn modelId="{55CB7D8B-F3DA-40F1-843D-F980268DA655}" srcId="{4231EDB4-A757-4DE9-B52E-F5A7BD809710}" destId="{D13F83F8-C7CF-4AF4-85A8-915D0C37F476}" srcOrd="1" destOrd="0" parTransId="{D3768891-5AD0-474A-89CC-D11A888677A2}" sibTransId="{2192ADC9-459A-46EC-985B-AD0932B0F0B1}"/>
    <dgm:cxn modelId="{DF7C2BB1-5AD1-42BE-A599-41B2539C52E0}" srcId="{D13F83F8-C7CF-4AF4-85A8-915D0C37F476}" destId="{E6D2A54F-13A8-45A8-8491-50B4970B505B}" srcOrd="0" destOrd="0" parTransId="{05F89475-50E6-420E-8FCC-78228BEB24AA}" sibTransId="{17DE6C6C-A3DF-4607-9C41-9EF75D15F19E}"/>
    <dgm:cxn modelId="{C68335BA-6DC7-48D7-BF2F-44B5797AA6CD}" type="presOf" srcId="{2714E952-AF1F-4C57-8ECE-D855692397AE}" destId="{D04ACDB0-5120-4C4A-9D2B-8389F7311D7D}" srcOrd="0" destOrd="0" presId="urn:microsoft.com/office/officeart/2005/8/layout/lProcess2"/>
    <dgm:cxn modelId="{16DA4EC5-14FD-4830-9782-60A16C30CC24}" srcId="{4231EDB4-A757-4DE9-B52E-F5A7BD809710}" destId="{F96FFB4A-4467-43B3-B1FE-71D98BA937B0}" srcOrd="0" destOrd="0" parTransId="{7F1798F2-F7BB-433A-B281-9F61A51D8327}" sibTransId="{D15483F4-0DF9-4BF5-9F13-28D110475B0B}"/>
    <dgm:cxn modelId="{CFA6A5C5-ACA5-44C0-B251-AE00C29F725F}" srcId="{D13F83F8-C7CF-4AF4-85A8-915D0C37F476}" destId="{BCAA8C02-55A9-4064-83A2-FD62D46FCFC2}" srcOrd="2" destOrd="0" parTransId="{E70AE834-25D9-4685-B00D-39E999684C74}" sibTransId="{99BD74DC-8E97-4AB9-8315-DDADC4077121}"/>
    <dgm:cxn modelId="{7DFB66C9-6376-4E54-8A5E-69F7598F1BB4}" srcId="{F96FFB4A-4467-43B3-B1FE-71D98BA937B0}" destId="{30ADB213-5174-4AB7-B7B7-C6591A5D8FCE}" srcOrd="3" destOrd="0" parTransId="{E5D503AD-4DF8-4DEA-B683-DE126EE70F28}" sibTransId="{025625E5-2213-49A8-8A72-1A8D05F2B9AF}"/>
    <dgm:cxn modelId="{B254DEE2-E727-4DAF-AF93-62B97796D3C3}" type="presOf" srcId="{30ADB213-5174-4AB7-B7B7-C6591A5D8FCE}" destId="{8ADEA3DE-5258-439A-8978-E2CB8C8656DC}" srcOrd="0" destOrd="0" presId="urn:microsoft.com/office/officeart/2005/8/layout/lProcess2"/>
    <dgm:cxn modelId="{64DC52E4-E65A-415C-80A9-DD5B0BA666AD}" type="presOf" srcId="{BCAA8C02-55A9-4064-83A2-FD62D46FCFC2}" destId="{7CC19643-87D6-4A62-950D-AD1C369219B8}" srcOrd="0" destOrd="0" presId="urn:microsoft.com/office/officeart/2005/8/layout/lProcess2"/>
    <dgm:cxn modelId="{82ACA3F8-D0DC-483A-AE57-6867294D5FCA}" type="presOf" srcId="{F96FFB4A-4467-43B3-B1FE-71D98BA937B0}" destId="{3927FD9C-7366-4703-9FAF-170651A39813}" srcOrd="1" destOrd="0" presId="urn:microsoft.com/office/officeart/2005/8/layout/lProcess2"/>
    <dgm:cxn modelId="{9F382A7C-7F95-497B-A2DC-5C4256FA2764}" type="presParOf" srcId="{E21F48CB-532C-4973-B19A-853ACDE1CED6}" destId="{830E19E9-943F-446E-928F-796A907C3284}" srcOrd="0" destOrd="0" presId="urn:microsoft.com/office/officeart/2005/8/layout/lProcess2"/>
    <dgm:cxn modelId="{65AAEB49-C7E9-4C2A-9FF7-61B124DE09EC}" type="presParOf" srcId="{830E19E9-943F-446E-928F-796A907C3284}" destId="{F0D6D335-1E08-4828-94DC-D28B071356F2}" srcOrd="0" destOrd="0" presId="urn:microsoft.com/office/officeart/2005/8/layout/lProcess2"/>
    <dgm:cxn modelId="{77B93A8A-1840-420F-A1E9-F1B2B23AD1E7}" type="presParOf" srcId="{830E19E9-943F-446E-928F-796A907C3284}" destId="{3927FD9C-7366-4703-9FAF-170651A39813}" srcOrd="1" destOrd="0" presId="urn:microsoft.com/office/officeart/2005/8/layout/lProcess2"/>
    <dgm:cxn modelId="{A061FE41-AFC2-4D75-A190-A671704A0B5D}" type="presParOf" srcId="{830E19E9-943F-446E-928F-796A907C3284}" destId="{73E037EE-2B4D-4914-95A0-349B3283034A}" srcOrd="2" destOrd="0" presId="urn:microsoft.com/office/officeart/2005/8/layout/lProcess2"/>
    <dgm:cxn modelId="{AA97E249-1797-4CAC-A95D-D70A244B6408}" type="presParOf" srcId="{73E037EE-2B4D-4914-95A0-349B3283034A}" destId="{19C5C975-E158-40F0-BB82-AB7813D274F0}" srcOrd="0" destOrd="0" presId="urn:microsoft.com/office/officeart/2005/8/layout/lProcess2"/>
    <dgm:cxn modelId="{BED651FE-5B5C-4121-AFCD-24D0329741EF}" type="presParOf" srcId="{19C5C975-E158-40F0-BB82-AB7813D274F0}" destId="{D04ACDB0-5120-4C4A-9D2B-8389F7311D7D}" srcOrd="0" destOrd="0" presId="urn:microsoft.com/office/officeart/2005/8/layout/lProcess2"/>
    <dgm:cxn modelId="{2EB89975-2E7A-4CF3-B826-9D6540688608}" type="presParOf" srcId="{19C5C975-E158-40F0-BB82-AB7813D274F0}" destId="{F713156A-420A-45D5-91DA-3F05F1E9B3B1}" srcOrd="1" destOrd="0" presId="urn:microsoft.com/office/officeart/2005/8/layout/lProcess2"/>
    <dgm:cxn modelId="{7BE26B29-825B-440D-A61B-D13C41C18D99}" type="presParOf" srcId="{19C5C975-E158-40F0-BB82-AB7813D274F0}" destId="{612D3AC8-955B-47F8-96C3-B1B5435A6D1D}" srcOrd="2" destOrd="0" presId="urn:microsoft.com/office/officeart/2005/8/layout/lProcess2"/>
    <dgm:cxn modelId="{ABA5303C-CB9F-47DA-9F35-0E84C9F1D5F7}" type="presParOf" srcId="{19C5C975-E158-40F0-BB82-AB7813D274F0}" destId="{3236A5B0-90DB-459A-84FA-D958B95FBAA7}" srcOrd="3" destOrd="0" presId="urn:microsoft.com/office/officeart/2005/8/layout/lProcess2"/>
    <dgm:cxn modelId="{56F2F320-1328-4B93-82A3-CCE7160012E2}" type="presParOf" srcId="{19C5C975-E158-40F0-BB82-AB7813D274F0}" destId="{F4182E65-9836-4A07-8E94-A5F74155D2E6}" srcOrd="4" destOrd="0" presId="urn:microsoft.com/office/officeart/2005/8/layout/lProcess2"/>
    <dgm:cxn modelId="{9518F318-7D65-4BF9-9DF1-132C8FE9F3AB}" type="presParOf" srcId="{19C5C975-E158-40F0-BB82-AB7813D274F0}" destId="{30A32150-73B8-4ED8-B43C-7057CCD775F2}" srcOrd="5" destOrd="0" presId="urn:microsoft.com/office/officeart/2005/8/layout/lProcess2"/>
    <dgm:cxn modelId="{A9C2E62E-32E5-4D66-B856-235D62D517A2}" type="presParOf" srcId="{19C5C975-E158-40F0-BB82-AB7813D274F0}" destId="{8ADEA3DE-5258-439A-8978-E2CB8C8656DC}" srcOrd="6" destOrd="0" presId="urn:microsoft.com/office/officeart/2005/8/layout/lProcess2"/>
    <dgm:cxn modelId="{9DABE773-5AB0-445F-BE41-35A3C902AC7D}" type="presParOf" srcId="{E21F48CB-532C-4973-B19A-853ACDE1CED6}" destId="{F50DD879-BD2A-4FB2-A892-55AD335BFF51}" srcOrd="1" destOrd="0" presId="urn:microsoft.com/office/officeart/2005/8/layout/lProcess2"/>
    <dgm:cxn modelId="{B1ABF642-693C-4157-8897-771374510CD2}" type="presParOf" srcId="{E21F48CB-532C-4973-B19A-853ACDE1CED6}" destId="{C6A9D6F1-5BB7-4BCF-B0B1-1D2F210D1845}" srcOrd="2" destOrd="0" presId="urn:microsoft.com/office/officeart/2005/8/layout/lProcess2"/>
    <dgm:cxn modelId="{70FAB42B-08CE-4B36-9270-FB2BEBC9D9C7}" type="presParOf" srcId="{C6A9D6F1-5BB7-4BCF-B0B1-1D2F210D1845}" destId="{9DF82B7F-74B7-4674-BF43-5A4BC5681F05}" srcOrd="0" destOrd="0" presId="urn:microsoft.com/office/officeart/2005/8/layout/lProcess2"/>
    <dgm:cxn modelId="{2D00CFA9-0ACF-4D74-BAC0-B8384F919578}" type="presParOf" srcId="{C6A9D6F1-5BB7-4BCF-B0B1-1D2F210D1845}" destId="{76A96606-3E9E-45AD-A9E1-7A9B05679F51}" srcOrd="1" destOrd="0" presId="urn:microsoft.com/office/officeart/2005/8/layout/lProcess2"/>
    <dgm:cxn modelId="{4B236ADE-5F9E-4A12-B01B-4AB50CF7ACC7}" type="presParOf" srcId="{C6A9D6F1-5BB7-4BCF-B0B1-1D2F210D1845}" destId="{E6F71579-86C9-494B-9625-CA4666ED086B}" srcOrd="2" destOrd="0" presId="urn:microsoft.com/office/officeart/2005/8/layout/lProcess2"/>
    <dgm:cxn modelId="{CB4722B6-F8BC-477C-958C-53EFDA635B73}" type="presParOf" srcId="{E6F71579-86C9-494B-9625-CA4666ED086B}" destId="{C4DDBDDF-AE92-49E8-B09F-549979897EFF}" srcOrd="0" destOrd="0" presId="urn:microsoft.com/office/officeart/2005/8/layout/lProcess2"/>
    <dgm:cxn modelId="{C1C61FE4-5F42-4EB5-A25C-118D8A357284}" type="presParOf" srcId="{C4DDBDDF-AE92-49E8-B09F-549979897EFF}" destId="{99F1478C-9A69-409D-B413-4DE2E9D8B4C7}" srcOrd="0" destOrd="0" presId="urn:microsoft.com/office/officeart/2005/8/layout/lProcess2"/>
    <dgm:cxn modelId="{2338E60C-05D5-4D3E-98EE-6B73FFA99F44}" type="presParOf" srcId="{C4DDBDDF-AE92-49E8-B09F-549979897EFF}" destId="{018A8EBB-0B7C-4F59-AF74-BB36DB0CBAA2}" srcOrd="1" destOrd="0" presId="urn:microsoft.com/office/officeart/2005/8/layout/lProcess2"/>
    <dgm:cxn modelId="{D44F0C33-8839-48D0-8442-BC84E650F977}" type="presParOf" srcId="{C4DDBDDF-AE92-49E8-B09F-549979897EFF}" destId="{1F97227D-695B-40A3-BF87-F8619343506F}" srcOrd="2" destOrd="0" presId="urn:microsoft.com/office/officeart/2005/8/layout/lProcess2"/>
    <dgm:cxn modelId="{C335BC42-9C1B-438F-82EB-2C6564CF0CEE}" type="presParOf" srcId="{C4DDBDDF-AE92-49E8-B09F-549979897EFF}" destId="{94E6F6EE-91C0-47CB-A7EE-55871DB7F868}" srcOrd="3" destOrd="0" presId="urn:microsoft.com/office/officeart/2005/8/layout/lProcess2"/>
    <dgm:cxn modelId="{E8072702-1DDB-40D4-9F0A-4CA8672108A1}" type="presParOf" srcId="{C4DDBDDF-AE92-49E8-B09F-549979897EFF}" destId="{7CC19643-87D6-4A62-950D-AD1C369219B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9240-90F7-4980-AEEA-C02E434D0D12}">
      <dsp:nvSpPr>
        <dsp:cNvPr id="0" name=""/>
        <dsp:cNvSpPr/>
      </dsp:nvSpPr>
      <dsp:spPr>
        <a:xfrm>
          <a:off x="889711" y="2474006"/>
          <a:ext cx="479537" cy="1827504"/>
        </a:xfrm>
        <a:custGeom>
          <a:avLst/>
          <a:gdLst/>
          <a:ahLst/>
          <a:cxnLst/>
          <a:rect l="0" t="0" r="0" b="0"/>
          <a:pathLst>
            <a:path>
              <a:moveTo>
                <a:pt x="0" y="0"/>
              </a:moveTo>
              <a:lnTo>
                <a:pt x="239768" y="0"/>
              </a:lnTo>
              <a:lnTo>
                <a:pt x="239768" y="1827504"/>
              </a:lnTo>
              <a:lnTo>
                <a:pt x="479537" y="18275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BO" sz="700" kern="1200"/>
        </a:p>
      </dsp:txBody>
      <dsp:txXfrm>
        <a:off x="1082246" y="3340525"/>
        <a:ext cx="94468" cy="94468"/>
      </dsp:txXfrm>
    </dsp:sp>
    <dsp:sp modelId="{F1EF1F84-82F2-4935-A3A4-256B72760C2F}">
      <dsp:nvSpPr>
        <dsp:cNvPr id="0" name=""/>
        <dsp:cNvSpPr/>
      </dsp:nvSpPr>
      <dsp:spPr>
        <a:xfrm>
          <a:off x="889711" y="2474006"/>
          <a:ext cx="479537" cy="913752"/>
        </a:xfrm>
        <a:custGeom>
          <a:avLst/>
          <a:gdLst/>
          <a:ahLst/>
          <a:cxnLst/>
          <a:rect l="0" t="0" r="0" b="0"/>
          <a:pathLst>
            <a:path>
              <a:moveTo>
                <a:pt x="0" y="0"/>
              </a:moveTo>
              <a:lnTo>
                <a:pt x="239768" y="0"/>
              </a:lnTo>
              <a:lnTo>
                <a:pt x="239768" y="913752"/>
              </a:lnTo>
              <a:lnTo>
                <a:pt x="479537" y="913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BO" sz="600" kern="1200"/>
        </a:p>
      </dsp:txBody>
      <dsp:txXfrm>
        <a:off x="1103681" y="2905084"/>
        <a:ext cx="51596" cy="51596"/>
      </dsp:txXfrm>
    </dsp:sp>
    <dsp:sp modelId="{6E3CAAFF-6E64-481A-9B8E-CEF9FD81B31A}">
      <dsp:nvSpPr>
        <dsp:cNvPr id="0" name=""/>
        <dsp:cNvSpPr/>
      </dsp:nvSpPr>
      <dsp:spPr>
        <a:xfrm>
          <a:off x="889711" y="2428287"/>
          <a:ext cx="479537" cy="91440"/>
        </a:xfrm>
        <a:custGeom>
          <a:avLst/>
          <a:gdLst/>
          <a:ahLst/>
          <a:cxnLst/>
          <a:rect l="0" t="0" r="0" b="0"/>
          <a:pathLst>
            <a:path>
              <a:moveTo>
                <a:pt x="0" y="45720"/>
              </a:moveTo>
              <a:lnTo>
                <a:pt x="47953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BO" sz="600" kern="1200"/>
        </a:p>
      </dsp:txBody>
      <dsp:txXfrm>
        <a:off x="1117492" y="2462018"/>
        <a:ext cx="23976" cy="23976"/>
      </dsp:txXfrm>
    </dsp:sp>
    <dsp:sp modelId="{882D365A-8A7A-4B38-829E-50971735C443}">
      <dsp:nvSpPr>
        <dsp:cNvPr id="0" name=""/>
        <dsp:cNvSpPr/>
      </dsp:nvSpPr>
      <dsp:spPr>
        <a:xfrm>
          <a:off x="889711" y="1560254"/>
          <a:ext cx="479537" cy="913752"/>
        </a:xfrm>
        <a:custGeom>
          <a:avLst/>
          <a:gdLst/>
          <a:ahLst/>
          <a:cxnLst/>
          <a:rect l="0" t="0" r="0" b="0"/>
          <a:pathLst>
            <a:path>
              <a:moveTo>
                <a:pt x="0" y="913752"/>
              </a:moveTo>
              <a:lnTo>
                <a:pt x="239768" y="913752"/>
              </a:lnTo>
              <a:lnTo>
                <a:pt x="239768" y="0"/>
              </a:lnTo>
              <a:lnTo>
                <a:pt x="4795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BO" sz="600" kern="1200"/>
        </a:p>
      </dsp:txBody>
      <dsp:txXfrm>
        <a:off x="1103681" y="1991332"/>
        <a:ext cx="51596" cy="51596"/>
      </dsp:txXfrm>
    </dsp:sp>
    <dsp:sp modelId="{54B50AE0-3E70-4765-B5B0-6888F3C9E18A}">
      <dsp:nvSpPr>
        <dsp:cNvPr id="0" name=""/>
        <dsp:cNvSpPr/>
      </dsp:nvSpPr>
      <dsp:spPr>
        <a:xfrm>
          <a:off x="889711" y="646502"/>
          <a:ext cx="479537" cy="1827504"/>
        </a:xfrm>
        <a:custGeom>
          <a:avLst/>
          <a:gdLst/>
          <a:ahLst/>
          <a:cxnLst/>
          <a:rect l="0" t="0" r="0" b="0"/>
          <a:pathLst>
            <a:path>
              <a:moveTo>
                <a:pt x="0" y="1827504"/>
              </a:moveTo>
              <a:lnTo>
                <a:pt x="239768" y="1827504"/>
              </a:lnTo>
              <a:lnTo>
                <a:pt x="239768" y="0"/>
              </a:lnTo>
              <a:lnTo>
                <a:pt x="4795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BO" sz="700" kern="1200"/>
        </a:p>
      </dsp:txBody>
      <dsp:txXfrm>
        <a:off x="1082246" y="1513020"/>
        <a:ext cx="94468" cy="94468"/>
      </dsp:txXfrm>
    </dsp:sp>
    <dsp:sp modelId="{370321FB-8D98-49CB-9217-D04E67B09064}">
      <dsp:nvSpPr>
        <dsp:cNvPr id="0" name=""/>
        <dsp:cNvSpPr/>
      </dsp:nvSpPr>
      <dsp:spPr>
        <a:xfrm rot="16200000">
          <a:off x="-1748301" y="2031750"/>
          <a:ext cx="4391513" cy="884512"/>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BO" sz="3200" kern="1200" dirty="0">
              <a:solidFill>
                <a:schemeClr val="accent5"/>
              </a:solidFill>
            </a:rPr>
            <a:t>Principios de la Educación Boliviana</a:t>
          </a:r>
        </a:p>
      </dsp:txBody>
      <dsp:txXfrm>
        <a:off x="-1748301" y="2031750"/>
        <a:ext cx="4391513" cy="884512"/>
      </dsp:txXfrm>
    </dsp:sp>
    <dsp:sp modelId="{A1BFD449-E759-46DA-80C3-C9B6299B688B}">
      <dsp:nvSpPr>
        <dsp:cNvPr id="0" name=""/>
        <dsp:cNvSpPr/>
      </dsp:nvSpPr>
      <dsp:spPr>
        <a:xfrm>
          <a:off x="1369249" y="281001"/>
          <a:ext cx="6840863" cy="731001"/>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355600" lvl="0" indent="-260350" algn="l" defTabSz="889000" rtl="0">
            <a:lnSpc>
              <a:spcPct val="90000"/>
            </a:lnSpc>
            <a:spcBef>
              <a:spcPct val="0"/>
            </a:spcBef>
            <a:spcAft>
              <a:spcPct val="35000"/>
            </a:spcAft>
            <a:buNone/>
          </a:pPr>
          <a:r>
            <a:rPr lang="es-BO" sz="2000" b="1" kern="1200" dirty="0">
              <a:solidFill>
                <a:srgbClr val="FF0000"/>
              </a:solidFill>
            </a:rPr>
            <a:t>1. </a:t>
          </a:r>
          <a:r>
            <a:rPr lang="es-BO" sz="2000" b="1" kern="1200" dirty="0">
              <a:solidFill>
                <a:schemeClr val="tx1"/>
              </a:solidFill>
            </a:rPr>
            <a:t>Educación descolonizadora, liberadora, revolucionaria, antiimperialista y transformadora</a:t>
          </a:r>
          <a:endParaRPr lang="es-BO" sz="2000" kern="1200" dirty="0"/>
        </a:p>
      </dsp:txBody>
      <dsp:txXfrm>
        <a:off x="1369249" y="281001"/>
        <a:ext cx="6840863" cy="731001"/>
      </dsp:txXfrm>
    </dsp:sp>
    <dsp:sp modelId="{735A0854-6471-480D-8B9A-3ACF5B880907}">
      <dsp:nvSpPr>
        <dsp:cNvPr id="0" name=""/>
        <dsp:cNvSpPr/>
      </dsp:nvSpPr>
      <dsp:spPr>
        <a:xfrm>
          <a:off x="1369249" y="1194753"/>
          <a:ext cx="6840863" cy="73100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273050" lvl="0" indent="-177800" algn="l" defTabSz="889000" rtl="0">
            <a:lnSpc>
              <a:spcPct val="90000"/>
            </a:lnSpc>
            <a:spcBef>
              <a:spcPct val="0"/>
            </a:spcBef>
            <a:spcAft>
              <a:spcPct val="35000"/>
            </a:spcAft>
            <a:buNone/>
          </a:pPr>
          <a:r>
            <a:rPr lang="es-BO" sz="2000" b="1" kern="1200" dirty="0">
              <a:solidFill>
                <a:srgbClr val="FF0000"/>
              </a:solidFill>
            </a:rPr>
            <a:t>2. </a:t>
          </a:r>
          <a:r>
            <a:rPr lang="es-BO" sz="2000" b="1" kern="1200" dirty="0">
              <a:solidFill>
                <a:schemeClr val="tx1"/>
              </a:solidFill>
            </a:rPr>
            <a:t>Educación comunitaria, democrática, participativa y de consensos</a:t>
          </a:r>
          <a:endParaRPr lang="es-BO" sz="2000" kern="1200" dirty="0"/>
        </a:p>
      </dsp:txBody>
      <dsp:txXfrm>
        <a:off x="1369249" y="1194753"/>
        <a:ext cx="6840863" cy="731001"/>
      </dsp:txXfrm>
    </dsp:sp>
    <dsp:sp modelId="{90E93334-C288-4FD1-8EC3-4EA9EA27739D}">
      <dsp:nvSpPr>
        <dsp:cNvPr id="0" name=""/>
        <dsp:cNvSpPr/>
      </dsp:nvSpPr>
      <dsp:spPr>
        <a:xfrm>
          <a:off x="1369249" y="2108506"/>
          <a:ext cx="6840863" cy="731001"/>
        </a:xfrm>
        <a:prstGeom prst="rect">
          <a:avLst/>
        </a:prstGeom>
        <a:solidFill>
          <a:srgbClr val="78F0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355600" lvl="0" indent="-260350" algn="l" defTabSz="889000" rtl="0">
            <a:lnSpc>
              <a:spcPct val="90000"/>
            </a:lnSpc>
            <a:spcBef>
              <a:spcPct val="0"/>
            </a:spcBef>
            <a:spcAft>
              <a:spcPct val="35000"/>
            </a:spcAft>
            <a:buNone/>
          </a:pPr>
          <a:r>
            <a:rPr lang="es-BO" sz="2000" b="1" kern="1200" dirty="0">
              <a:solidFill>
                <a:srgbClr val="FF0000"/>
              </a:solidFill>
            </a:rPr>
            <a:t>3. </a:t>
          </a:r>
          <a:r>
            <a:rPr lang="es-BO" sz="2000" b="1" kern="1200" dirty="0">
              <a:solidFill>
                <a:schemeClr val="tx1"/>
              </a:solidFill>
            </a:rPr>
            <a:t>Educación intracultural, intercultural y plurilingüe </a:t>
          </a:r>
          <a:endParaRPr lang="es-BO" sz="2000" kern="1200" dirty="0"/>
        </a:p>
      </dsp:txBody>
      <dsp:txXfrm>
        <a:off x="1369249" y="2108506"/>
        <a:ext cx="6840863" cy="731001"/>
      </dsp:txXfrm>
    </dsp:sp>
    <dsp:sp modelId="{84979E55-3CAF-4D99-BB71-862782A2623B}">
      <dsp:nvSpPr>
        <dsp:cNvPr id="0" name=""/>
        <dsp:cNvSpPr/>
      </dsp:nvSpPr>
      <dsp:spPr>
        <a:xfrm>
          <a:off x="1369249" y="3022258"/>
          <a:ext cx="6840863" cy="731001"/>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355600" lvl="0" indent="-260350" algn="l" defTabSz="889000" rtl="0">
            <a:lnSpc>
              <a:spcPct val="90000"/>
            </a:lnSpc>
            <a:spcBef>
              <a:spcPct val="0"/>
            </a:spcBef>
            <a:spcAft>
              <a:spcPct val="35000"/>
            </a:spcAft>
            <a:buNone/>
          </a:pPr>
          <a:r>
            <a:rPr lang="es-BO" sz="2000" b="1" kern="1200" dirty="0">
              <a:solidFill>
                <a:srgbClr val="FF0000"/>
              </a:solidFill>
            </a:rPr>
            <a:t>4.</a:t>
          </a:r>
          <a:r>
            <a:rPr lang="es-BO" sz="2000" b="1" kern="1200" dirty="0">
              <a:solidFill>
                <a:schemeClr val="tx1"/>
              </a:solidFill>
            </a:rPr>
            <a:t> Educación productiva territorial, científica, técnica y tecnológica</a:t>
          </a:r>
          <a:endParaRPr lang="es-BO" sz="2000" kern="1200" dirty="0"/>
        </a:p>
      </dsp:txBody>
      <dsp:txXfrm>
        <a:off x="1369249" y="3022258"/>
        <a:ext cx="6840863" cy="731001"/>
      </dsp:txXfrm>
    </dsp:sp>
    <dsp:sp modelId="{78AAE271-4BED-4252-BC23-4F9502BCDE62}">
      <dsp:nvSpPr>
        <dsp:cNvPr id="0" name=""/>
        <dsp:cNvSpPr/>
      </dsp:nvSpPr>
      <dsp:spPr>
        <a:xfrm>
          <a:off x="1369249" y="3936010"/>
          <a:ext cx="6840863" cy="731001"/>
        </a:xfrm>
        <a:prstGeom prst="rect">
          <a:avLst/>
        </a:prstGeom>
        <a:solidFill>
          <a:srgbClr val="F1D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273050" lvl="0" indent="-177800" algn="l" defTabSz="889000">
            <a:lnSpc>
              <a:spcPct val="90000"/>
            </a:lnSpc>
            <a:spcBef>
              <a:spcPct val="0"/>
            </a:spcBef>
            <a:spcAft>
              <a:spcPct val="35000"/>
            </a:spcAft>
            <a:buNone/>
          </a:pPr>
          <a:r>
            <a:rPr lang="es-BO" sz="2000" b="1" kern="1200" dirty="0">
              <a:solidFill>
                <a:srgbClr val="FF0000"/>
              </a:solidFill>
            </a:rPr>
            <a:t>5.</a:t>
          </a:r>
          <a:r>
            <a:rPr lang="es-BO" sz="2000" b="1" kern="1200" dirty="0">
              <a:solidFill>
                <a:schemeClr val="tx1"/>
              </a:solidFill>
            </a:rPr>
            <a:t> Educación diversa, plural e inclusiva</a:t>
          </a:r>
          <a:endParaRPr lang="es-BO" sz="2000" kern="1200" dirty="0"/>
        </a:p>
      </dsp:txBody>
      <dsp:txXfrm>
        <a:off x="1369249" y="3936010"/>
        <a:ext cx="6840863" cy="731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FB75A-AF85-455F-8EB8-11A445AA74C0}">
      <dsp:nvSpPr>
        <dsp:cNvPr id="0" name=""/>
        <dsp:cNvSpPr/>
      </dsp:nvSpPr>
      <dsp:spPr>
        <a:xfrm>
          <a:off x="2664329" y="206370"/>
          <a:ext cx="3015398" cy="3015398"/>
        </a:xfrm>
        <a:prstGeom prst="pie">
          <a:avLst>
            <a:gd name="adj1" fmla="val 16200000"/>
            <a:gd name="adj2" fmla="val 540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rtl="0">
            <a:lnSpc>
              <a:spcPct val="90000"/>
            </a:lnSpc>
            <a:spcBef>
              <a:spcPct val="0"/>
            </a:spcBef>
            <a:spcAft>
              <a:spcPct val="35000"/>
            </a:spcAft>
            <a:buNone/>
          </a:pPr>
          <a:r>
            <a:rPr lang="es-BO" sz="2400" b="1" kern="1200" dirty="0" err="1">
              <a:solidFill>
                <a:schemeClr val="bg1"/>
              </a:solidFill>
              <a:effectLst>
                <a:outerShdw blurRad="38100" dist="38100" dir="2700000" algn="tl">
                  <a:srgbClr val="000000">
                    <a:alpha val="43137"/>
                  </a:srgbClr>
                </a:outerShdw>
              </a:effectLst>
            </a:rPr>
            <a:t>Conoci</a:t>
          </a:r>
          <a:r>
            <a:rPr lang="es-BO" sz="2400" b="1" kern="1200" dirty="0">
              <a:solidFill>
                <a:schemeClr val="bg1"/>
              </a:solidFill>
              <a:effectLst>
                <a:outerShdw blurRad="38100" dist="38100" dir="2700000" algn="tl">
                  <a:srgbClr val="000000">
                    <a:alpha val="43137"/>
                  </a:srgbClr>
                </a:outerShdw>
              </a:effectLst>
            </a:rPr>
            <a:t>-miento «</a:t>
          </a:r>
          <a:r>
            <a:rPr lang="es-BO" sz="2400" b="1" kern="1200" dirty="0" err="1">
              <a:solidFill>
                <a:schemeClr val="bg1"/>
              </a:solidFill>
              <a:effectLst>
                <a:outerShdw blurRad="38100" dist="38100" dir="2700000" algn="tl">
                  <a:srgbClr val="000000">
                    <a:alpha val="43137"/>
                  </a:srgbClr>
                </a:outerShdw>
              </a:effectLst>
            </a:rPr>
            <a:t>cientí-fico</a:t>
          </a:r>
          <a:r>
            <a:rPr lang="es-BO" sz="2400" b="1" kern="1200" dirty="0">
              <a:solidFill>
                <a:schemeClr val="bg1"/>
              </a:solidFill>
              <a:effectLst>
                <a:outerShdw blurRad="38100" dist="38100" dir="2700000" algn="tl">
                  <a:srgbClr val="000000">
                    <a:alpha val="43137"/>
                  </a:srgbClr>
                </a:outerShdw>
              </a:effectLst>
            </a:rPr>
            <a:t>»</a:t>
          </a:r>
        </a:p>
      </dsp:txBody>
      <dsp:txXfrm>
        <a:off x="4312029" y="996117"/>
        <a:ext cx="1076928" cy="1435904"/>
      </dsp:txXfrm>
    </dsp:sp>
    <dsp:sp modelId="{8305D1FF-1AAF-44C5-9845-2CBDEEDEB000}">
      <dsp:nvSpPr>
        <dsp:cNvPr id="0" name=""/>
        <dsp:cNvSpPr/>
      </dsp:nvSpPr>
      <dsp:spPr>
        <a:xfrm>
          <a:off x="2456752" y="269180"/>
          <a:ext cx="3015398" cy="3015398"/>
        </a:xfrm>
        <a:prstGeom prst="pie">
          <a:avLst>
            <a:gd name="adj1" fmla="val 5400000"/>
            <a:gd name="adj2" fmla="val 1620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rtl="0">
            <a:lnSpc>
              <a:spcPct val="90000"/>
            </a:lnSpc>
            <a:spcBef>
              <a:spcPct val="0"/>
            </a:spcBef>
            <a:spcAft>
              <a:spcPct val="35000"/>
            </a:spcAft>
            <a:buNone/>
          </a:pPr>
          <a:r>
            <a:rPr lang="es-BO" sz="2400" b="1" kern="1200" dirty="0">
              <a:solidFill>
                <a:schemeClr val="bg1"/>
              </a:solidFill>
            </a:rPr>
            <a:t>Saber y </a:t>
          </a:r>
          <a:r>
            <a:rPr lang="es-BO" sz="2400" b="1" kern="1200" dirty="0" err="1">
              <a:solidFill>
                <a:schemeClr val="bg1"/>
              </a:solidFill>
            </a:rPr>
            <a:t>conoci</a:t>
          </a:r>
          <a:r>
            <a:rPr lang="es-BO" sz="2400" b="1" kern="1200" dirty="0">
              <a:solidFill>
                <a:schemeClr val="bg1"/>
              </a:solidFill>
            </a:rPr>
            <a:t>-miento local</a:t>
          </a:r>
        </a:p>
      </dsp:txBody>
      <dsp:txXfrm>
        <a:off x="2747523" y="1058928"/>
        <a:ext cx="1076928" cy="1435904"/>
      </dsp:txXfrm>
    </dsp:sp>
    <dsp:sp modelId="{439B5B08-DA46-4F4C-81D6-413D177D6436}">
      <dsp:nvSpPr>
        <dsp:cNvPr id="0" name=""/>
        <dsp:cNvSpPr/>
      </dsp:nvSpPr>
      <dsp:spPr>
        <a:xfrm>
          <a:off x="2477662" y="19702"/>
          <a:ext cx="3388733" cy="3388733"/>
        </a:xfrm>
        <a:prstGeom prst="circularArrow">
          <a:avLst>
            <a:gd name="adj1" fmla="val 5085"/>
            <a:gd name="adj2" fmla="val 327528"/>
            <a:gd name="adj3" fmla="val 5072472"/>
            <a:gd name="adj4" fmla="val 16200000"/>
            <a:gd name="adj5" fmla="val 5932"/>
          </a:avLst>
        </a:prstGeom>
        <a:solidFill>
          <a:srgbClr val="FF0000"/>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46C4C6F8-CA4E-4058-90C3-4C27679AA6E4}">
      <dsp:nvSpPr>
        <dsp:cNvPr id="0" name=""/>
        <dsp:cNvSpPr/>
      </dsp:nvSpPr>
      <dsp:spPr>
        <a:xfrm>
          <a:off x="2270085" y="82513"/>
          <a:ext cx="3388733" cy="3388733"/>
        </a:xfrm>
        <a:prstGeom prst="circularArrow">
          <a:avLst>
            <a:gd name="adj1" fmla="val 5085"/>
            <a:gd name="adj2" fmla="val 327528"/>
            <a:gd name="adj3" fmla="val 15872472"/>
            <a:gd name="adj4" fmla="val 5400000"/>
            <a:gd name="adj5" fmla="val 5932"/>
          </a:avLst>
        </a:prstGeom>
        <a:solidFill>
          <a:srgbClr val="FF0000"/>
        </a:solidFill>
        <a:ln>
          <a:solidFill>
            <a:srgbClr val="FF0000"/>
          </a:solid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6D335-1E08-4828-94DC-D28B071356F2}">
      <dsp:nvSpPr>
        <dsp:cNvPr id="0" name=""/>
        <dsp:cNvSpPr/>
      </dsp:nvSpPr>
      <dsp:spPr>
        <a:xfrm>
          <a:off x="4118" y="298711"/>
          <a:ext cx="3962102" cy="4616305"/>
        </a:xfrm>
        <a:prstGeom prst="roundRect">
          <a:avLst>
            <a:gd name="adj" fmla="val 1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s-MX" sz="2400" kern="1200" dirty="0">
              <a:solidFill>
                <a:sysClr val="windowText" lastClr="000000">
                  <a:hueOff val="0"/>
                  <a:satOff val="0"/>
                  <a:lumOff val="0"/>
                  <a:alphaOff val="0"/>
                </a:sysClr>
              </a:solidFill>
              <a:latin typeface="Gill Sans MT"/>
              <a:ea typeface="+mn-ea"/>
              <a:cs typeface="+mn-cs"/>
            </a:rPr>
            <a:t>Fundamentos políticos ideológicos</a:t>
          </a:r>
          <a:endParaRPr lang="es-ES" sz="2400" kern="1200" dirty="0">
            <a:solidFill>
              <a:sysClr val="windowText" lastClr="000000">
                <a:hueOff val="0"/>
                <a:satOff val="0"/>
                <a:lumOff val="0"/>
                <a:alphaOff val="0"/>
              </a:sysClr>
            </a:solidFill>
            <a:latin typeface="Gill Sans MT"/>
            <a:ea typeface="+mn-ea"/>
            <a:cs typeface="+mn-cs"/>
          </a:endParaRPr>
        </a:p>
      </dsp:txBody>
      <dsp:txXfrm>
        <a:off x="4118" y="298711"/>
        <a:ext cx="3962102" cy="1384891"/>
      </dsp:txXfrm>
    </dsp:sp>
    <dsp:sp modelId="{D04ACDB0-5120-4C4A-9D2B-8389F7311D7D}">
      <dsp:nvSpPr>
        <dsp:cNvPr id="0" name=""/>
        <dsp:cNvSpPr/>
      </dsp:nvSpPr>
      <dsp:spPr>
        <a:xfrm>
          <a:off x="400329" y="1200277"/>
          <a:ext cx="3169681" cy="812368"/>
        </a:xfrm>
        <a:prstGeom prst="roundRect">
          <a:avLst>
            <a:gd name="adj" fmla="val 10000"/>
          </a:avLst>
        </a:prstGeom>
        <a:solidFill>
          <a:srgbClr val="4BACC6">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s-BO" sz="1800" kern="1200" dirty="0">
              <a:solidFill>
                <a:sysClr val="windowText" lastClr="000000"/>
              </a:solidFill>
              <a:latin typeface="Gill Sans MT"/>
              <a:ea typeface="+mn-ea"/>
              <a:cs typeface="+mn-cs"/>
            </a:rPr>
            <a:t>Desestructuración del colonialismo y </a:t>
          </a:r>
          <a:r>
            <a:rPr lang="es-BO" sz="1800" kern="1200" dirty="0" err="1">
              <a:solidFill>
                <a:sysClr val="windowText" lastClr="000000"/>
              </a:solidFill>
              <a:latin typeface="Gill Sans MT"/>
              <a:ea typeface="+mn-ea"/>
              <a:cs typeface="+mn-cs"/>
            </a:rPr>
            <a:t>colonialidad</a:t>
          </a:r>
          <a:endParaRPr lang="es-BO" sz="1800" kern="1200" dirty="0">
            <a:solidFill>
              <a:sysClr val="windowText" lastClr="000000"/>
            </a:solidFill>
            <a:latin typeface="Gill Sans MT"/>
            <a:ea typeface="+mn-ea"/>
            <a:cs typeface="+mn-cs"/>
          </a:endParaRPr>
        </a:p>
      </dsp:txBody>
      <dsp:txXfrm>
        <a:off x="424122" y="1224070"/>
        <a:ext cx="3122095" cy="764782"/>
      </dsp:txXfrm>
    </dsp:sp>
    <dsp:sp modelId="{612D3AC8-955B-47F8-96C3-B1B5435A6D1D}">
      <dsp:nvSpPr>
        <dsp:cNvPr id="0" name=""/>
        <dsp:cNvSpPr/>
      </dsp:nvSpPr>
      <dsp:spPr>
        <a:xfrm>
          <a:off x="375542" y="2087388"/>
          <a:ext cx="3169681" cy="738512"/>
        </a:xfrm>
        <a:prstGeom prst="roundRect">
          <a:avLst>
            <a:gd name="adj" fmla="val 10000"/>
          </a:avLst>
        </a:prstGeom>
        <a:solidFill>
          <a:srgbClr val="4BACC6">
            <a:hueOff val="-1655646"/>
            <a:satOff val="6635"/>
            <a:lumOff val="1438"/>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s-BO" sz="1800" kern="1200" dirty="0">
              <a:solidFill>
                <a:sysClr val="windowText" lastClr="000000"/>
              </a:solidFill>
              <a:latin typeface="Gill Sans MT"/>
              <a:ea typeface="+mn-ea"/>
              <a:cs typeface="+mn-cs"/>
            </a:rPr>
            <a:t>Fortalecimiento de la identidad cultural,  en diálogo con las otras culturas</a:t>
          </a:r>
        </a:p>
      </dsp:txBody>
      <dsp:txXfrm>
        <a:off x="397172" y="2109018"/>
        <a:ext cx="3126421" cy="695252"/>
      </dsp:txXfrm>
    </dsp:sp>
    <dsp:sp modelId="{F4182E65-9836-4A07-8E94-A5F74155D2E6}">
      <dsp:nvSpPr>
        <dsp:cNvPr id="0" name=""/>
        <dsp:cNvSpPr/>
      </dsp:nvSpPr>
      <dsp:spPr>
        <a:xfrm>
          <a:off x="375542" y="2898801"/>
          <a:ext cx="3169681" cy="812368"/>
        </a:xfrm>
        <a:prstGeom prst="roundRect">
          <a:avLst>
            <a:gd name="adj" fmla="val 10000"/>
          </a:avLst>
        </a:prstGeom>
        <a:solidFill>
          <a:srgbClr val="4BACC6">
            <a:hueOff val="-3311292"/>
            <a:satOff val="13270"/>
            <a:lumOff val="2876"/>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s-BO" sz="1800" kern="1200" dirty="0">
              <a:solidFill>
                <a:sysClr val="windowText" lastClr="000000"/>
              </a:solidFill>
              <a:latin typeface="Gill Sans MT"/>
              <a:ea typeface="+mn-ea"/>
              <a:cs typeface="+mn-cs"/>
            </a:rPr>
            <a:t>Transformación social, económica, cultural y política.</a:t>
          </a:r>
          <a:endParaRPr lang="es-ES" sz="1800" kern="1200" dirty="0">
            <a:solidFill>
              <a:sysClr val="windowText" lastClr="000000"/>
            </a:solidFill>
            <a:latin typeface="Gill Sans MT"/>
            <a:ea typeface="+mn-ea"/>
            <a:cs typeface="+mn-cs"/>
          </a:endParaRPr>
        </a:p>
      </dsp:txBody>
      <dsp:txXfrm>
        <a:off x="399335" y="2922594"/>
        <a:ext cx="3122095" cy="764782"/>
      </dsp:txXfrm>
    </dsp:sp>
    <dsp:sp modelId="{8ADEA3DE-5258-439A-8978-E2CB8C8656DC}">
      <dsp:nvSpPr>
        <dsp:cNvPr id="0" name=""/>
        <dsp:cNvSpPr/>
      </dsp:nvSpPr>
      <dsp:spPr>
        <a:xfrm>
          <a:off x="375542" y="3793341"/>
          <a:ext cx="3169681" cy="812368"/>
        </a:xfrm>
        <a:prstGeom prst="roundRect">
          <a:avLst>
            <a:gd name="adj" fmla="val 10000"/>
          </a:avLst>
        </a:prstGeom>
        <a:solidFill>
          <a:srgbClr val="4BACC6">
            <a:hueOff val="-4966938"/>
            <a:satOff val="19906"/>
            <a:lumOff val="4314"/>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s-BO" sz="1800" kern="1200" dirty="0">
              <a:solidFill>
                <a:sysClr val="windowText" lastClr="000000"/>
              </a:solidFill>
              <a:latin typeface="Gill Sans MT"/>
              <a:ea typeface="+mn-ea"/>
              <a:cs typeface="+mn-cs"/>
            </a:rPr>
            <a:t>Lucha contra toda forma de discriminación</a:t>
          </a:r>
          <a:endParaRPr lang="es-ES" sz="1800" kern="1200" dirty="0">
            <a:solidFill>
              <a:sysClr val="windowText" lastClr="000000"/>
            </a:solidFill>
            <a:latin typeface="Gill Sans MT"/>
            <a:ea typeface="+mn-ea"/>
            <a:cs typeface="+mn-cs"/>
          </a:endParaRPr>
        </a:p>
      </dsp:txBody>
      <dsp:txXfrm>
        <a:off x="399335" y="3817134"/>
        <a:ext cx="3122095" cy="764782"/>
      </dsp:txXfrm>
    </dsp:sp>
    <dsp:sp modelId="{9DF82B7F-74B7-4674-BF43-5A4BC5681F05}">
      <dsp:nvSpPr>
        <dsp:cNvPr id="0" name=""/>
        <dsp:cNvSpPr/>
      </dsp:nvSpPr>
      <dsp:spPr>
        <a:xfrm>
          <a:off x="4263378" y="286161"/>
          <a:ext cx="3962102" cy="4667062"/>
        </a:xfrm>
        <a:prstGeom prst="roundRect">
          <a:avLst>
            <a:gd name="adj" fmla="val 1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s-BO" sz="2400" kern="1200" dirty="0">
              <a:solidFill>
                <a:sysClr val="windowText" lastClr="000000"/>
              </a:solidFill>
              <a:latin typeface="Gill Sans MT"/>
              <a:ea typeface="+mn-ea"/>
              <a:cs typeface="+mn-cs"/>
            </a:rPr>
            <a:t>Fundamentos filosóficos y sociológicos</a:t>
          </a:r>
          <a:endParaRPr lang="es-ES" sz="2400" kern="1200" dirty="0">
            <a:solidFill>
              <a:sysClr val="windowText" lastClr="000000"/>
            </a:solidFill>
            <a:latin typeface="Gill Sans MT"/>
            <a:ea typeface="+mn-ea"/>
            <a:cs typeface="+mn-cs"/>
          </a:endParaRPr>
        </a:p>
      </dsp:txBody>
      <dsp:txXfrm>
        <a:off x="4263378" y="286161"/>
        <a:ext cx="3962102" cy="1400118"/>
      </dsp:txXfrm>
    </dsp:sp>
    <dsp:sp modelId="{99F1478C-9A69-409D-B413-4DE2E9D8B4C7}">
      <dsp:nvSpPr>
        <dsp:cNvPr id="0" name=""/>
        <dsp:cNvSpPr/>
      </dsp:nvSpPr>
      <dsp:spPr>
        <a:xfrm>
          <a:off x="4659589" y="1107056"/>
          <a:ext cx="3169681" cy="1068841"/>
        </a:xfrm>
        <a:prstGeom prst="roundRect">
          <a:avLst>
            <a:gd name="adj" fmla="val 10000"/>
          </a:avLst>
        </a:prstGeom>
        <a:solidFill>
          <a:srgbClr val="4BACC6">
            <a:hueOff val="-6622584"/>
            <a:satOff val="26541"/>
            <a:lumOff val="5752"/>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s-BO" sz="1800" kern="1200" dirty="0">
              <a:solidFill>
                <a:sysClr val="windowText" lastClr="000000"/>
              </a:solidFill>
              <a:latin typeface="Gill Sans MT"/>
              <a:ea typeface="+mn-ea"/>
              <a:cs typeface="+mn-cs"/>
            </a:rPr>
            <a:t>Sustentada en la concepción de vida del Vivir Bien</a:t>
          </a:r>
          <a:endParaRPr lang="es-ES" sz="1800" kern="1200" dirty="0">
            <a:solidFill>
              <a:sysClr val="windowText" lastClr="000000"/>
            </a:solidFill>
            <a:latin typeface="Gill Sans MT"/>
            <a:ea typeface="+mn-ea"/>
            <a:cs typeface="+mn-cs"/>
          </a:endParaRPr>
        </a:p>
      </dsp:txBody>
      <dsp:txXfrm>
        <a:off x="4690894" y="1138361"/>
        <a:ext cx="3107071" cy="1006231"/>
      </dsp:txXfrm>
    </dsp:sp>
    <dsp:sp modelId="{1F97227D-695B-40A3-BF87-F8619343506F}">
      <dsp:nvSpPr>
        <dsp:cNvPr id="0" name=""/>
        <dsp:cNvSpPr/>
      </dsp:nvSpPr>
      <dsp:spPr>
        <a:xfrm>
          <a:off x="4624025" y="2335567"/>
          <a:ext cx="3169681" cy="1068841"/>
        </a:xfrm>
        <a:prstGeom prst="roundRect">
          <a:avLst>
            <a:gd name="adj" fmla="val 10000"/>
          </a:avLst>
        </a:prstGeom>
        <a:solidFill>
          <a:srgbClr val="4BACC6">
            <a:hueOff val="-8278230"/>
            <a:satOff val="33176"/>
            <a:lumOff val="719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s-BO" sz="1800" kern="1200" dirty="0">
              <a:solidFill>
                <a:sysClr val="windowText" lastClr="000000"/>
              </a:solidFill>
              <a:latin typeface="Gill Sans MT"/>
              <a:ea typeface="+mn-ea"/>
              <a:cs typeface="+mn-cs"/>
            </a:rPr>
            <a:t>Base:  Estructuras organizativas y territorios de las comunidades</a:t>
          </a:r>
          <a:endParaRPr lang="es-ES" sz="1800" kern="1200" dirty="0">
            <a:solidFill>
              <a:sysClr val="windowText" lastClr="000000"/>
            </a:solidFill>
            <a:latin typeface="Gill Sans MT"/>
            <a:ea typeface="+mn-ea"/>
            <a:cs typeface="+mn-cs"/>
          </a:endParaRPr>
        </a:p>
      </dsp:txBody>
      <dsp:txXfrm>
        <a:off x="4655330" y="2366872"/>
        <a:ext cx="3107071" cy="1006231"/>
      </dsp:txXfrm>
    </dsp:sp>
    <dsp:sp modelId="{7CC19643-87D6-4A62-950D-AD1C369219B8}">
      <dsp:nvSpPr>
        <dsp:cNvPr id="0" name=""/>
        <dsp:cNvSpPr/>
      </dsp:nvSpPr>
      <dsp:spPr>
        <a:xfrm>
          <a:off x="4624025" y="3546433"/>
          <a:ext cx="3169681" cy="1068841"/>
        </a:xfrm>
        <a:prstGeom prst="roundRect">
          <a:avLst>
            <a:gd name="adj" fmla="val 10000"/>
          </a:avLst>
        </a:prstGeom>
        <a:solidFill>
          <a:srgbClr val="4BACC6">
            <a:hueOff val="-9933876"/>
            <a:satOff val="39811"/>
            <a:lumOff val="8628"/>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s-BO" sz="1800" kern="1200" dirty="0">
              <a:solidFill>
                <a:sysClr val="windowText" lastClr="000000"/>
              </a:solidFill>
              <a:latin typeface="Gill Sans MT"/>
              <a:ea typeface="+mn-ea"/>
              <a:cs typeface="+mn-cs"/>
            </a:rPr>
            <a:t>El  ser humano está constituido por  dimensiones vivenciales: Ser, Hacer, Saber y Decidir</a:t>
          </a:r>
          <a:endParaRPr lang="es-ES" sz="1800" kern="1200" dirty="0">
            <a:solidFill>
              <a:sysClr val="windowText" lastClr="000000"/>
            </a:solidFill>
            <a:latin typeface="Gill Sans MT"/>
            <a:ea typeface="+mn-ea"/>
            <a:cs typeface="+mn-cs"/>
          </a:endParaRPr>
        </a:p>
      </dsp:txBody>
      <dsp:txXfrm>
        <a:off x="4655330" y="3577738"/>
        <a:ext cx="3107071" cy="100623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14944E-507B-4D5A-B080-CDD7A8ED8C01}" type="datetimeFigureOut">
              <a:rPr lang="es-ES" smtClean="0"/>
              <a:pPr/>
              <a:t>11/07/2020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7B6F2F-D00F-42E0-93DD-C95C8D418110}"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C2130-BE7D-4AC4-B182-40733B7220F7}" type="datetimeFigureOut">
              <a:rPr lang="es-ES" smtClean="0"/>
              <a:pPr/>
              <a:t>11/07/2020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2D4F1-2B62-4A9A-84A2-CDCCDF6C342E}" type="slidenum">
              <a:rPr lang="es-ES" smtClean="0"/>
              <a:pPr/>
              <a:t>‹Nº›</a:t>
            </a:fld>
            <a:endParaRPr lang="es-ES"/>
          </a:p>
        </p:txBody>
      </p:sp>
    </p:spTree>
    <p:extLst>
      <p:ext uri="{BB962C8B-B14F-4D97-AF65-F5344CB8AC3E}">
        <p14:creationId xmlns:p14="http://schemas.microsoft.com/office/powerpoint/2010/main" val="117865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9" name="Picture 1"/>
          <p:cNvPicPr>
            <a:picLocks noChangeAspect="1" noChangeArrowheads="1"/>
          </p:cNvPicPr>
          <p:nvPr userDrawn="1"/>
        </p:nvPicPr>
        <p:blipFill>
          <a:blip r:embed="rId2"/>
          <a:srcRect/>
          <a:stretch>
            <a:fillRect/>
          </a:stretch>
        </p:blipFill>
        <p:spPr bwMode="auto">
          <a:xfrm>
            <a:off x="0" y="6572272"/>
            <a:ext cx="9144000" cy="285728"/>
          </a:xfrm>
          <a:prstGeom prst="rect">
            <a:avLst/>
          </a:prstGeom>
          <a:noFill/>
          <a:ln w="9525">
            <a:noFill/>
            <a:miter lim="800000"/>
            <a:headEnd/>
            <a:tailEnd/>
          </a:ln>
          <a:effectLst/>
        </p:spPr>
      </p:pic>
      <p:sp>
        <p:nvSpPr>
          <p:cNvPr id="2" name="1 Título"/>
          <p:cNvSpPr>
            <a:spLocks noGrp="1"/>
          </p:cNvSpPr>
          <p:nvPr userDrawn="1">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userDrawn="1">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userDrawn="1">
            <p:ph type="dt" sz="half" idx="10"/>
          </p:nvPr>
        </p:nvSpPr>
        <p:spPr>
          <a:xfrm>
            <a:off x="190512" y="6492875"/>
            <a:ext cx="2133600" cy="365125"/>
          </a:xfrm>
        </p:spPr>
        <p:txBody>
          <a:bodyPr/>
          <a:lstStyle/>
          <a:p>
            <a:fld id="{87576A3B-DBC5-4FCC-94C1-D593B7A5B7FE}" type="datetimeFigureOut">
              <a:rPr lang="es-ES" smtClean="0"/>
              <a:pPr/>
              <a:t>11/07/2020</a:t>
            </a:fld>
            <a:endParaRPr lang="es-ES"/>
          </a:p>
        </p:txBody>
      </p:sp>
      <p:sp>
        <p:nvSpPr>
          <p:cNvPr id="5" name="4 Marcador de pie de página"/>
          <p:cNvSpPr>
            <a:spLocks noGrp="1"/>
          </p:cNvSpPr>
          <p:nvPr userDrawn="1">
            <p:ph type="ftr" sz="quarter" idx="11"/>
          </p:nvPr>
        </p:nvSpPr>
        <p:spPr>
          <a:xfrm>
            <a:off x="2857512" y="6492875"/>
            <a:ext cx="2895600" cy="365125"/>
          </a:xfrm>
        </p:spPr>
        <p:txBody>
          <a:bodyPr/>
          <a:lstStyle/>
          <a:p>
            <a:endParaRPr lang="es-ES"/>
          </a:p>
        </p:txBody>
      </p:sp>
      <p:sp>
        <p:nvSpPr>
          <p:cNvPr id="6" name="5 Marcador de número de diapositiva"/>
          <p:cNvSpPr>
            <a:spLocks noGrp="1"/>
          </p:cNvSpPr>
          <p:nvPr userDrawn="1">
            <p:ph type="sldNum" sz="quarter" idx="12"/>
          </p:nvPr>
        </p:nvSpPr>
        <p:spPr>
          <a:xfrm>
            <a:off x="6286512" y="6492875"/>
            <a:ext cx="2133600" cy="365125"/>
          </a:xfrm>
        </p:spPr>
        <p:txBody>
          <a:bodyPr/>
          <a:lstStyle/>
          <a:p>
            <a:fld id="{9D2D71BF-8649-4414-803F-B4D78F445F7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2"/>
          <a:srcRect/>
          <a:stretch>
            <a:fillRect/>
          </a:stretch>
        </p:blipFill>
        <p:spPr bwMode="auto">
          <a:xfrm>
            <a:off x="0" y="6572272"/>
            <a:ext cx="9144000" cy="285728"/>
          </a:xfrm>
          <a:prstGeom prst="rect">
            <a:avLst/>
          </a:prstGeom>
          <a:noFill/>
          <a:ln w="9525">
            <a:noFill/>
            <a:miter lim="800000"/>
            <a:headEnd/>
            <a:tailEnd/>
          </a:ln>
          <a:effectLst/>
        </p:spPr>
      </p:pic>
      <p:sp>
        <p:nvSpPr>
          <p:cNvPr id="2" name="1 Título"/>
          <p:cNvSpPr>
            <a:spLocks noGrp="1"/>
          </p:cNvSpPr>
          <p:nvPr>
            <p:ph type="title"/>
          </p:nvPr>
        </p:nvSpPr>
        <p:spPr>
          <a:xfrm>
            <a:off x="500034" y="0"/>
            <a:ext cx="8229600" cy="714356"/>
          </a:xfrm>
        </p:spPr>
        <p:txBody>
          <a:bodyPr anchor="t">
            <a:normAutofit/>
          </a:bodyPr>
          <a:lstStyle>
            <a:lvl1pPr>
              <a:defRPr sz="3400">
                <a:solidFill>
                  <a:srgbClr val="0070C0"/>
                </a:solidFill>
              </a:defRPr>
            </a:lvl1pPr>
          </a:lstStyle>
          <a:p>
            <a:r>
              <a:rPr lang="es-ES" dirty="0"/>
              <a:t>Haga clic para modificar el estilo de título del patrón</a:t>
            </a:r>
          </a:p>
        </p:txBody>
      </p:sp>
      <p:sp>
        <p:nvSpPr>
          <p:cNvPr id="3" name="2 Marcador de contenido"/>
          <p:cNvSpPr>
            <a:spLocks noGrp="1"/>
          </p:cNvSpPr>
          <p:nvPr>
            <p:ph idx="1"/>
          </p:nvPr>
        </p:nvSpPr>
        <p:spPr>
          <a:xfrm>
            <a:off x="500034" y="857232"/>
            <a:ext cx="8215370" cy="2776145"/>
          </a:xfrm>
        </p:spPr>
        <p:txBody>
          <a:bodyPr wrap="square">
            <a:spAutoFit/>
          </a:bodyPr>
          <a:lstStyle>
            <a:lvl2pPr>
              <a:buFont typeface="Arial" pitchFamily="34" charset="0"/>
              <a:buChar char="•"/>
              <a:defRPr/>
            </a:lvl2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7576A3B-DBC5-4FCC-94C1-D593B7A5B7FE}" type="datetimeFigureOut">
              <a:rPr lang="es-ES" smtClean="0"/>
              <a:pPr/>
              <a:t>11/07/2020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D71BF-8649-4414-803F-B4D78F445F7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76A3B-DBC5-4FCC-94C1-D593B7A5B7FE}" type="datetimeFigureOut">
              <a:rPr lang="es-ES" smtClean="0"/>
              <a:pPr/>
              <a:t>11/07/2020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D71BF-8649-4414-803F-B4D78F445F7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63433" y="542741"/>
            <a:ext cx="7306295" cy="504056"/>
          </a:xfrm>
        </p:spPr>
        <p:txBody>
          <a:bodyPr>
            <a:noAutofit/>
          </a:bodyPr>
          <a:lstStyle/>
          <a:p>
            <a:r>
              <a:rPr lang="es-ES" sz="2400" b="1" dirty="0"/>
              <a:t>La Educación Popular en los procesos de cambio latinoamericanos</a:t>
            </a:r>
            <a:br>
              <a:rPr lang="es-ES" sz="2400" dirty="0"/>
            </a:br>
            <a:endParaRPr lang="es-ES" sz="2400" dirty="0">
              <a:solidFill>
                <a:schemeClr val="tx2"/>
              </a:solidFill>
            </a:endParaRPr>
          </a:p>
        </p:txBody>
      </p:sp>
      <p:sp>
        <p:nvSpPr>
          <p:cNvPr id="10242" name="AutoShape 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4" name="AutoShape 4"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6" name="AutoShape 6"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217" name="Picture 1" descr="C:\Users\Alberto Gonzales\Desktop\imágenes y videos golpe\Marcha de pobres.jpg"/>
          <p:cNvPicPr>
            <a:picLocks noChangeAspect="1" noChangeArrowheads="1"/>
          </p:cNvPicPr>
          <p:nvPr/>
        </p:nvPicPr>
        <p:blipFill>
          <a:blip r:embed="rId2"/>
          <a:srcRect/>
          <a:stretch>
            <a:fillRect/>
          </a:stretch>
        </p:blipFill>
        <p:spPr bwMode="auto">
          <a:xfrm>
            <a:off x="1528248" y="1037494"/>
            <a:ext cx="6128142" cy="3868679"/>
          </a:xfrm>
          <a:prstGeom prst="rect">
            <a:avLst/>
          </a:prstGeom>
          <a:noFill/>
        </p:spPr>
      </p:pic>
      <p:sp>
        <p:nvSpPr>
          <p:cNvPr id="4" name="Rectángulo 3">
            <a:extLst>
              <a:ext uri="{FF2B5EF4-FFF2-40B4-BE49-F238E27FC236}">
                <a16:creationId xmlns:a16="http://schemas.microsoft.com/office/drawing/2014/main" id="{5AC492ED-5D56-4679-9E64-3EED827AA04C}"/>
              </a:ext>
            </a:extLst>
          </p:cNvPr>
          <p:cNvSpPr/>
          <p:nvPr/>
        </p:nvSpPr>
        <p:spPr>
          <a:xfrm>
            <a:off x="1528248" y="4896870"/>
            <a:ext cx="5976664" cy="1306255"/>
          </a:xfrm>
          <a:prstGeom prst="rect">
            <a:avLst/>
          </a:prstGeom>
        </p:spPr>
        <p:txBody>
          <a:bodyPr wrap="square">
            <a:spAutoFit/>
          </a:bodyPr>
          <a:lstStyle/>
          <a:p>
            <a:pPr algn="ctr"/>
            <a:r>
              <a:rPr lang="es-ES" b="1" dirty="0"/>
              <a:t>Foro Realidad Nacional e Internacional</a:t>
            </a:r>
            <a:endParaRPr lang="es-ES" dirty="0"/>
          </a:p>
          <a:p>
            <a:pPr algn="ctr">
              <a:lnSpc>
                <a:spcPct val="115000"/>
              </a:lnSpc>
              <a:spcAft>
                <a:spcPts val="0"/>
              </a:spcAft>
            </a:pPr>
            <a:r>
              <a:rPr lang="es-ES" b="1" kern="150" dirty="0">
                <a:solidFill>
                  <a:srgbClr val="0563C1"/>
                </a:solidFill>
                <a:latin typeface="Calibri" panose="020F0502020204030204" pitchFamily="34" charset="0"/>
                <a:ea typeface="Lucida Sans Unicode" panose="020B0602030504020204" pitchFamily="34" charset="0"/>
                <a:cs typeface="F"/>
              </a:rPr>
              <a:t>Universidad de San Marcos</a:t>
            </a:r>
            <a:endParaRPr lang="es-ES" sz="1600" kern="150" dirty="0">
              <a:latin typeface="Calibri" panose="020F0502020204030204" pitchFamily="34" charset="0"/>
              <a:ea typeface="Lucida Sans Unicode" panose="020B0602030504020204" pitchFamily="34" charset="0"/>
              <a:cs typeface="F"/>
            </a:endParaRPr>
          </a:p>
          <a:p>
            <a:pPr algn="ctr">
              <a:lnSpc>
                <a:spcPct val="115000"/>
              </a:lnSpc>
              <a:spcAft>
                <a:spcPts val="0"/>
              </a:spcAft>
            </a:pPr>
            <a:r>
              <a:rPr lang="es-ES" b="1" kern="150" dirty="0">
                <a:solidFill>
                  <a:srgbClr val="0563C1"/>
                </a:solidFill>
                <a:latin typeface="Calibri" panose="020F0502020204030204" pitchFamily="34" charset="0"/>
                <a:ea typeface="Lucida Sans Unicode" panose="020B0602030504020204" pitchFamily="34" charset="0"/>
                <a:cs typeface="F"/>
              </a:rPr>
              <a:t>Escuela de Ciencia Política</a:t>
            </a:r>
            <a:endParaRPr lang="es-ES" sz="1600" kern="150" dirty="0">
              <a:latin typeface="Calibri" panose="020F0502020204030204" pitchFamily="34" charset="0"/>
              <a:ea typeface="Lucida Sans Unicode" panose="020B0602030504020204" pitchFamily="34" charset="0"/>
              <a:cs typeface="F"/>
            </a:endParaRPr>
          </a:p>
          <a:p>
            <a:pPr algn="ctr">
              <a:lnSpc>
                <a:spcPct val="115000"/>
              </a:lnSpc>
              <a:spcAft>
                <a:spcPts val="0"/>
              </a:spcAft>
            </a:pPr>
            <a:r>
              <a:rPr lang="es-ES" b="1" kern="150" dirty="0">
                <a:solidFill>
                  <a:srgbClr val="0563C1"/>
                </a:solidFill>
                <a:latin typeface="Calibri" panose="020F0502020204030204" pitchFamily="34" charset="0"/>
                <a:ea typeface="Lucida Sans Unicode" panose="020B0602030504020204" pitchFamily="34" charset="0"/>
                <a:cs typeface="F"/>
              </a:rPr>
              <a:t> San Marcos, 12 de julio de 2020</a:t>
            </a:r>
            <a:endParaRPr lang="es-ES" sz="1600" kern="150" dirty="0">
              <a:effectLst/>
              <a:latin typeface="Calibri" panose="020F0502020204030204" pitchFamily="34" charset="0"/>
              <a:ea typeface="Lucida Sans Unicode" panose="020B0602030504020204" pitchFamily="34" charset="0"/>
              <a:cs typeface="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DEA4A-3188-4F92-BE1A-A60B09004BC4}"/>
              </a:ext>
            </a:extLst>
          </p:cNvPr>
          <p:cNvSpPr>
            <a:spLocks noGrp="1"/>
          </p:cNvSpPr>
          <p:nvPr>
            <p:ph type="title"/>
          </p:nvPr>
        </p:nvSpPr>
        <p:spPr>
          <a:xfrm>
            <a:off x="107504" y="0"/>
            <a:ext cx="8784976" cy="714356"/>
          </a:xfrm>
        </p:spPr>
        <p:txBody>
          <a:bodyPr>
            <a:noAutofit/>
          </a:bodyPr>
          <a:lstStyle/>
          <a:p>
            <a:r>
              <a:rPr lang="es-ES" sz="3600" dirty="0"/>
              <a:t>d) De la revolución sandinista a la insurrección indígena y popular de las últimas décadas</a:t>
            </a:r>
          </a:p>
        </p:txBody>
      </p:sp>
      <p:sp>
        <p:nvSpPr>
          <p:cNvPr id="3" name="Marcador de contenido 2">
            <a:extLst>
              <a:ext uri="{FF2B5EF4-FFF2-40B4-BE49-F238E27FC236}">
                <a16:creationId xmlns:a16="http://schemas.microsoft.com/office/drawing/2014/main" id="{F7A39D56-93F1-4B7F-9C9C-91F1C2407223}"/>
              </a:ext>
            </a:extLst>
          </p:cNvPr>
          <p:cNvSpPr>
            <a:spLocks noGrp="1"/>
          </p:cNvSpPr>
          <p:nvPr>
            <p:ph idx="1"/>
          </p:nvPr>
        </p:nvSpPr>
        <p:spPr>
          <a:xfrm>
            <a:off x="374848" y="1268760"/>
            <a:ext cx="8517632" cy="2763834"/>
          </a:xfrm>
        </p:spPr>
        <p:txBody>
          <a:bodyPr/>
          <a:lstStyle/>
          <a:p>
            <a:r>
              <a:rPr lang="es-ES" sz="2800" dirty="0"/>
              <a:t>La revolución sandinista: a 50 años Sandino vive: convocatoria con participación de muchos grupos sociales y, al frente, un gran colectivo de pobres: antiimperialismo, liberación, dignidad de pueblos, solidaridad, alfabetización y educación popular.</a:t>
            </a:r>
          </a:p>
          <a:p>
            <a:endParaRPr lang="es-ES" sz="2800" dirty="0"/>
          </a:p>
        </p:txBody>
      </p:sp>
      <p:pic>
        <p:nvPicPr>
          <p:cNvPr id="1026" name="Picture 2">
            <a:extLst>
              <a:ext uri="{FF2B5EF4-FFF2-40B4-BE49-F238E27FC236}">
                <a16:creationId xmlns:a16="http://schemas.microsoft.com/office/drawing/2014/main" id="{57740447-5CF9-4348-A39E-C51932EAB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179" y="3717032"/>
            <a:ext cx="4619625" cy="242887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53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9CFD03-0626-4167-8498-37A12E2A535A}"/>
              </a:ext>
            </a:extLst>
          </p:cNvPr>
          <p:cNvSpPr>
            <a:spLocks noGrp="1"/>
          </p:cNvSpPr>
          <p:nvPr>
            <p:ph idx="1"/>
          </p:nvPr>
        </p:nvSpPr>
        <p:spPr>
          <a:xfrm>
            <a:off x="323528" y="1287978"/>
            <a:ext cx="4752528" cy="4832092"/>
          </a:xfrm>
        </p:spPr>
        <p:txBody>
          <a:bodyPr/>
          <a:lstStyle/>
          <a:p>
            <a:r>
              <a:rPr lang="es-ES" sz="2800" dirty="0"/>
              <a:t>92, punto de partida de rebeldía y nuevo ciclo de cambios con nuevos sujetos y propuestas diversas: en 1999, revolución bolivariana en Venezuela; en 2003 Brasil y Argentina; en 2006 proceso de cambio en Bolivia y en 2007 revolución ciudadana en Ecuador; en 2008 en Paraguay.</a:t>
            </a:r>
            <a:endParaRPr lang="es-ES" sz="3600" dirty="0"/>
          </a:p>
        </p:txBody>
      </p:sp>
      <p:pic>
        <p:nvPicPr>
          <p:cNvPr id="4" name="Picture 2" descr="C:\Users\Alberto Gonzales\Desktop\imágenes y videos golpe\IMG-20191130-WA0001.jpg">
            <a:extLst>
              <a:ext uri="{FF2B5EF4-FFF2-40B4-BE49-F238E27FC236}">
                <a16:creationId xmlns:a16="http://schemas.microsoft.com/office/drawing/2014/main" id="{C01DBA22-4FE6-44CD-8D54-E38AE25F85D8}"/>
              </a:ext>
            </a:extLst>
          </p:cNvPr>
          <p:cNvPicPr>
            <a:picLocks noChangeAspect="1" noChangeArrowheads="1"/>
          </p:cNvPicPr>
          <p:nvPr/>
        </p:nvPicPr>
        <p:blipFill>
          <a:blip r:embed="rId2"/>
          <a:srcRect/>
          <a:stretch>
            <a:fillRect/>
          </a:stretch>
        </p:blipFill>
        <p:spPr bwMode="auto">
          <a:xfrm>
            <a:off x="5076056" y="1428736"/>
            <a:ext cx="3456384" cy="4000528"/>
          </a:xfrm>
          <a:prstGeom prst="rect">
            <a:avLst/>
          </a:prstGeom>
          <a:noFill/>
          <a:ln>
            <a:solidFill>
              <a:srgbClr val="0070C0"/>
            </a:solidFill>
          </a:ln>
        </p:spPr>
      </p:pic>
      <p:sp>
        <p:nvSpPr>
          <p:cNvPr id="7" name="Título 1">
            <a:extLst>
              <a:ext uri="{FF2B5EF4-FFF2-40B4-BE49-F238E27FC236}">
                <a16:creationId xmlns:a16="http://schemas.microsoft.com/office/drawing/2014/main" id="{5A790E94-EC90-4206-88E9-F1024C121DC3}"/>
              </a:ext>
            </a:extLst>
          </p:cNvPr>
          <p:cNvSpPr>
            <a:spLocks noGrp="1"/>
          </p:cNvSpPr>
          <p:nvPr>
            <p:ph type="title"/>
          </p:nvPr>
        </p:nvSpPr>
        <p:spPr>
          <a:xfrm>
            <a:off x="107504" y="0"/>
            <a:ext cx="8784976" cy="714356"/>
          </a:xfrm>
        </p:spPr>
        <p:txBody>
          <a:bodyPr>
            <a:noAutofit/>
          </a:bodyPr>
          <a:lstStyle/>
          <a:p>
            <a:r>
              <a:rPr lang="es-ES" sz="3600" dirty="0"/>
              <a:t>d) De la revolución sandinista a la insurrección indígena y popular de las últimas décadas</a:t>
            </a:r>
          </a:p>
        </p:txBody>
      </p:sp>
    </p:spTree>
    <p:extLst>
      <p:ext uri="{BB962C8B-B14F-4D97-AF65-F5344CB8AC3E}">
        <p14:creationId xmlns:p14="http://schemas.microsoft.com/office/powerpoint/2010/main" val="145356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0"/>
            <a:ext cx="8229600" cy="667951"/>
          </a:xfrm>
        </p:spPr>
        <p:txBody>
          <a:bodyPr vert="horz" lIns="91440" tIns="45720" rIns="91440" bIns="45720" rtlCol="0" anchor="t">
            <a:normAutofit fontScale="90000"/>
          </a:bodyPr>
          <a:lstStyle/>
          <a:p>
            <a:pPr algn="l"/>
            <a:r>
              <a:rPr lang="es-ES" sz="3600" b="1" dirty="0"/>
              <a:t>2.- La educación popular en América Latina </a:t>
            </a:r>
          </a:p>
        </p:txBody>
      </p:sp>
      <p:sp>
        <p:nvSpPr>
          <p:cNvPr id="11267" name="3 Marcador de contenido" descr="Rectangle: Click to edit Master text styles&#10;Second level&#10;Third level&#10;Fourth level&#10;Fifth level"/>
          <p:cNvSpPr>
            <a:spLocks noGrp="1"/>
          </p:cNvSpPr>
          <p:nvPr>
            <p:ph idx="1"/>
          </p:nvPr>
        </p:nvSpPr>
        <p:spPr>
          <a:xfrm>
            <a:off x="428240" y="1109848"/>
            <a:ext cx="8003232" cy="4745915"/>
          </a:xfrm>
        </p:spPr>
        <p:txBody>
          <a:bodyPr/>
          <a:lstStyle/>
          <a:p>
            <a:pPr marL="457200" indent="-457200">
              <a:buAutoNum type="alphaLcParenR"/>
            </a:pPr>
            <a:r>
              <a:rPr lang="es-ES" sz="2400" dirty="0"/>
              <a:t>Acumulados y experiencias </a:t>
            </a:r>
          </a:p>
          <a:p>
            <a:pPr marL="457200" indent="-457200">
              <a:buAutoNum type="alphaLcParenR"/>
            </a:pPr>
            <a:endParaRPr lang="es-ES" sz="2400" dirty="0"/>
          </a:p>
          <a:p>
            <a:pPr marL="457200" indent="-457200">
              <a:buAutoNum type="alphaLcParenR"/>
            </a:pPr>
            <a:r>
              <a:rPr lang="es-ES" sz="2400" dirty="0"/>
              <a:t>Fundamento práctico-conceptual</a:t>
            </a:r>
          </a:p>
          <a:p>
            <a:pPr marL="0" indent="0">
              <a:buNone/>
            </a:pPr>
            <a:endParaRPr lang="es-ES" sz="2400" dirty="0"/>
          </a:p>
          <a:p>
            <a:pPr marL="0" indent="0">
              <a:buNone/>
            </a:pPr>
            <a:r>
              <a:rPr lang="es-ES" sz="2400" dirty="0"/>
              <a:t>c) La experiencia educativa de las revoluciones:</a:t>
            </a:r>
          </a:p>
          <a:p>
            <a:pPr lvl="1">
              <a:buFont typeface="Calibri" panose="020F0502020204030204" pitchFamily="34" charset="0"/>
              <a:buChar char="-"/>
            </a:pPr>
            <a:endParaRPr lang="es-ES" sz="2400" dirty="0"/>
          </a:p>
          <a:p>
            <a:pPr lvl="1">
              <a:buFont typeface="Calibri" panose="020F0502020204030204" pitchFamily="34" charset="0"/>
              <a:buChar char="-"/>
            </a:pPr>
            <a:r>
              <a:rPr lang="es-ES" sz="2400" dirty="0"/>
              <a:t>Nicaragua: la construcción del hombre y la mujer nuevos</a:t>
            </a:r>
          </a:p>
          <a:p>
            <a:pPr lvl="1">
              <a:buFont typeface="Calibri" panose="020F0502020204030204" pitchFamily="34" charset="0"/>
              <a:buChar char="-"/>
            </a:pPr>
            <a:r>
              <a:rPr lang="es-ES" sz="2400" dirty="0"/>
              <a:t>La Educación </a:t>
            </a:r>
            <a:r>
              <a:rPr lang="es-ES" sz="2400" dirty="0" err="1"/>
              <a:t>Indigenal</a:t>
            </a:r>
            <a:r>
              <a:rPr lang="es-ES" sz="2400" dirty="0"/>
              <a:t> y popular en Bolivia: </a:t>
            </a:r>
            <a:r>
              <a:rPr lang="es-ES" sz="2400" dirty="0" err="1"/>
              <a:t>Warisata</a:t>
            </a:r>
            <a:r>
              <a:rPr lang="es-ES" sz="2400" dirty="0"/>
              <a:t> y el regreso de Avelino Siñani.</a:t>
            </a:r>
          </a:p>
          <a:p>
            <a:pPr lvl="1">
              <a:buFont typeface="Calibri" panose="020F0502020204030204" pitchFamily="34" charset="0"/>
              <a:buChar char="-"/>
            </a:pPr>
            <a:r>
              <a:rPr lang="es-ES" sz="2400" dirty="0"/>
              <a:t>Las luchas de los olvidados: el Movimiento Sin Tierra, los piqueteros y bachilleratos populares en Argentina</a:t>
            </a:r>
            <a:endParaRPr lang="es-ES" dirty="0"/>
          </a:p>
        </p:txBody>
      </p:sp>
      <p:pic>
        <p:nvPicPr>
          <p:cNvPr id="8" name="Picture 8"/>
          <p:cNvPicPr>
            <a:picLocks noChangeAspect="1" noChangeArrowheads="1"/>
          </p:cNvPicPr>
          <p:nvPr/>
        </p:nvPicPr>
        <p:blipFill>
          <a:blip r:embed="rId2" cstate="print"/>
          <a:stretch>
            <a:fillRect/>
          </a:stretch>
        </p:blipFill>
        <p:spPr bwMode="auto">
          <a:xfrm>
            <a:off x="6528764" y="1275992"/>
            <a:ext cx="2160240" cy="2189301"/>
          </a:xfrm>
          <a:prstGeom prst="rect">
            <a:avLst/>
          </a:prstGeom>
          <a:noFill/>
          <a:ln>
            <a:solidFill>
              <a:srgbClr val="0070C0"/>
            </a:solidFill>
          </a:ln>
        </p:spPr>
      </p:pic>
    </p:spTree>
    <p:extLst>
      <p:ext uri="{BB962C8B-B14F-4D97-AF65-F5344CB8AC3E}">
        <p14:creationId xmlns:p14="http://schemas.microsoft.com/office/powerpoint/2010/main" val="94383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F6CCAC-6F1C-4127-81A0-CC39E2279EE0}"/>
              </a:ext>
            </a:extLst>
          </p:cNvPr>
          <p:cNvSpPr>
            <a:spLocks noGrp="1"/>
          </p:cNvSpPr>
          <p:nvPr>
            <p:ph type="title"/>
          </p:nvPr>
        </p:nvSpPr>
        <p:spPr/>
        <p:txBody>
          <a:bodyPr/>
          <a:lstStyle/>
          <a:p>
            <a:pPr marL="514350" indent="-514350">
              <a:buFont typeface="+mj-lt"/>
              <a:buAutoNum type="alphaLcParenR"/>
            </a:pPr>
            <a:r>
              <a:rPr lang="es-ES" dirty="0"/>
              <a:t>Acumulados y experiencias</a:t>
            </a:r>
          </a:p>
        </p:txBody>
      </p:sp>
      <p:sp>
        <p:nvSpPr>
          <p:cNvPr id="3" name="Marcador de contenido 2">
            <a:extLst>
              <a:ext uri="{FF2B5EF4-FFF2-40B4-BE49-F238E27FC236}">
                <a16:creationId xmlns:a16="http://schemas.microsoft.com/office/drawing/2014/main" id="{CB68BE3C-1EE9-4617-B5A4-71FF32F95D8C}"/>
              </a:ext>
            </a:extLst>
          </p:cNvPr>
          <p:cNvSpPr>
            <a:spLocks noGrp="1"/>
          </p:cNvSpPr>
          <p:nvPr>
            <p:ph idx="1"/>
          </p:nvPr>
        </p:nvSpPr>
        <p:spPr>
          <a:xfrm>
            <a:off x="258350" y="980728"/>
            <a:ext cx="8712967" cy="4573560"/>
          </a:xfrm>
        </p:spPr>
        <p:txBody>
          <a:bodyPr/>
          <a:lstStyle/>
          <a:p>
            <a:r>
              <a:rPr lang="es-ES" sz="2800" dirty="0"/>
              <a:t>Simón Rodríguez, Artigas, Martí, Maceo</a:t>
            </a:r>
          </a:p>
          <a:p>
            <a:r>
              <a:rPr lang="es-ES" sz="2800" dirty="0"/>
              <a:t>En el siglo XX: Universidades Populares, Escuelas </a:t>
            </a:r>
            <a:r>
              <a:rPr lang="es-ES" sz="2800" dirty="0" err="1"/>
              <a:t>indigenales</a:t>
            </a:r>
            <a:r>
              <a:rPr lang="es-ES" sz="2800" dirty="0"/>
              <a:t>, Campañas de alfabetización en comunidades y pueblos, Fe y Alegría y otros trabajos de la iglesia popular, Organizaciones sociales, grupos de maestras/os, políticas y avances en los procesos de cambio…</a:t>
            </a:r>
          </a:p>
          <a:p>
            <a:r>
              <a:rPr lang="es-ES" sz="2800" dirty="0"/>
              <a:t>Construcciones teórico-prácticas: Freire, Pedagogía de la Liberación, Teología de la Liberación, Corriente de Educadores Populares Populares…</a:t>
            </a:r>
          </a:p>
        </p:txBody>
      </p:sp>
    </p:spTree>
    <p:extLst>
      <p:ext uri="{BB962C8B-B14F-4D97-AF65-F5344CB8AC3E}">
        <p14:creationId xmlns:p14="http://schemas.microsoft.com/office/powerpoint/2010/main" val="33939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B9117-10B0-4926-AC45-6BCCF6769ABF}"/>
              </a:ext>
            </a:extLst>
          </p:cNvPr>
          <p:cNvSpPr>
            <a:spLocks noGrp="1"/>
          </p:cNvSpPr>
          <p:nvPr>
            <p:ph type="title"/>
          </p:nvPr>
        </p:nvSpPr>
        <p:spPr/>
        <p:txBody>
          <a:bodyPr>
            <a:normAutofit fontScale="90000"/>
          </a:bodyPr>
          <a:lstStyle/>
          <a:p>
            <a:pPr marL="0" indent="0" algn="l"/>
            <a:br>
              <a:rPr lang="es-ES" sz="3600" dirty="0"/>
            </a:br>
            <a:endParaRPr lang="es-ES" dirty="0"/>
          </a:p>
        </p:txBody>
      </p:sp>
      <p:sp>
        <p:nvSpPr>
          <p:cNvPr id="3" name="Marcador de contenido 2">
            <a:extLst>
              <a:ext uri="{FF2B5EF4-FFF2-40B4-BE49-F238E27FC236}">
                <a16:creationId xmlns:a16="http://schemas.microsoft.com/office/drawing/2014/main" id="{4D5F0A62-DE6F-46B4-92AC-3496FDFD2B2B}"/>
              </a:ext>
            </a:extLst>
          </p:cNvPr>
          <p:cNvSpPr>
            <a:spLocks noGrp="1"/>
          </p:cNvSpPr>
          <p:nvPr>
            <p:ph idx="1"/>
          </p:nvPr>
        </p:nvSpPr>
        <p:spPr>
          <a:xfrm>
            <a:off x="500034" y="476672"/>
            <a:ext cx="8229600" cy="6986528"/>
          </a:xfrm>
        </p:spPr>
        <p:txBody>
          <a:bodyPr/>
          <a:lstStyle/>
          <a:p>
            <a:pPr marL="0" indent="0">
              <a:buNone/>
            </a:pPr>
            <a:endParaRPr lang="es-ES" sz="2800" dirty="0">
              <a:solidFill>
                <a:schemeClr val="tx2">
                  <a:lumMod val="60000"/>
                  <a:lumOff val="40000"/>
                </a:schemeClr>
              </a:solidFill>
            </a:endParaRPr>
          </a:p>
          <a:p>
            <a:pPr lvl="0" algn="just"/>
            <a:r>
              <a:rPr lang="es-CO" sz="2800" dirty="0"/>
              <a:t>Una construcción social y cultural desde el sur y para todas las educaciones</a:t>
            </a:r>
            <a:endParaRPr lang="es-ES" sz="2800" dirty="0"/>
          </a:p>
          <a:p>
            <a:pPr algn="just"/>
            <a:r>
              <a:rPr lang="es-CO" sz="2800" dirty="0"/>
              <a:t>De acciones populares a actuación educativa política para transformar y proponer alternativas sociales. </a:t>
            </a:r>
          </a:p>
          <a:p>
            <a:pPr algn="just"/>
            <a:r>
              <a:rPr lang="es-CO" sz="2800" dirty="0"/>
              <a:t>Propuesta para toda la sociedad, todos los educadores y educaciones con horizonte</a:t>
            </a:r>
          </a:p>
          <a:p>
            <a:pPr marL="346075" indent="-346075" algn="just">
              <a:buNone/>
            </a:pPr>
            <a:r>
              <a:rPr lang="es-CO" sz="2800" dirty="0"/>
              <a:t>	ético de descolonización </a:t>
            </a:r>
          </a:p>
          <a:p>
            <a:pPr algn="just"/>
            <a:r>
              <a:rPr lang="es-CO" sz="2800" dirty="0"/>
              <a:t>Nuevo paradigma</a:t>
            </a:r>
          </a:p>
          <a:p>
            <a:pPr marL="374650" indent="-374650" algn="just">
              <a:buNone/>
            </a:pPr>
            <a:r>
              <a:rPr lang="es-CO" sz="2800" dirty="0"/>
              <a:t>	educativo y pedagógico,</a:t>
            </a:r>
          </a:p>
          <a:p>
            <a:pPr marL="374650" indent="-374650" algn="just">
              <a:buNone/>
            </a:pPr>
            <a:r>
              <a:rPr lang="es-CO" sz="2800" dirty="0"/>
              <a:t>	junto  al alemán, francés</a:t>
            </a:r>
          </a:p>
          <a:p>
            <a:pPr marL="374650" indent="-374650" algn="just">
              <a:buNone/>
            </a:pPr>
            <a:r>
              <a:rPr lang="es-CO" sz="2800" dirty="0"/>
              <a:t>	y sajón </a:t>
            </a:r>
          </a:p>
          <a:p>
            <a:pPr algn="just"/>
            <a:endParaRPr lang="es-CO" sz="2800" dirty="0"/>
          </a:p>
          <a:p>
            <a:endParaRPr lang="es-ES" sz="2800" dirty="0"/>
          </a:p>
        </p:txBody>
      </p:sp>
      <p:pic>
        <p:nvPicPr>
          <p:cNvPr id="8" name="Imagen 7">
            <a:extLst>
              <a:ext uri="{FF2B5EF4-FFF2-40B4-BE49-F238E27FC236}">
                <a16:creationId xmlns:a16="http://schemas.microsoft.com/office/drawing/2014/main" id="{32A5BEE6-477B-4D9E-B5F0-821BE3FB5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850257"/>
            <a:ext cx="4080454" cy="2448272"/>
          </a:xfrm>
          <a:prstGeom prst="rect">
            <a:avLst/>
          </a:prstGeom>
          <a:ln>
            <a:solidFill>
              <a:srgbClr val="0070C0"/>
            </a:solidFill>
          </a:ln>
        </p:spPr>
      </p:pic>
      <p:sp>
        <p:nvSpPr>
          <p:cNvPr id="5" name="Título 1">
            <a:extLst>
              <a:ext uri="{FF2B5EF4-FFF2-40B4-BE49-F238E27FC236}">
                <a16:creationId xmlns:a16="http://schemas.microsoft.com/office/drawing/2014/main" id="{F397230E-A837-4121-9B14-A746B4C9F396}"/>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2"/>
            </a:pPr>
            <a:r>
              <a:rPr lang="es-ES" dirty="0"/>
              <a:t>Educación Popular: fundamento práctico conceptual </a:t>
            </a:r>
          </a:p>
        </p:txBody>
      </p:sp>
    </p:spTree>
    <p:extLst>
      <p:ext uri="{BB962C8B-B14F-4D97-AF65-F5344CB8AC3E}">
        <p14:creationId xmlns:p14="http://schemas.microsoft.com/office/powerpoint/2010/main" val="68272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947EF4-D9A9-4714-A2B1-40E794BAB899}"/>
              </a:ext>
            </a:extLst>
          </p:cNvPr>
          <p:cNvSpPr>
            <a:spLocks noGrp="1"/>
          </p:cNvSpPr>
          <p:nvPr>
            <p:ph idx="1"/>
          </p:nvPr>
        </p:nvSpPr>
        <p:spPr>
          <a:xfrm>
            <a:off x="500034" y="1556792"/>
            <a:ext cx="4792046" cy="2880320"/>
          </a:xfrm>
        </p:spPr>
        <p:txBody>
          <a:bodyPr/>
          <a:lstStyle/>
          <a:p>
            <a:pPr lvl="0"/>
            <a:r>
              <a:rPr lang="es-CO" dirty="0"/>
              <a:t>Procesos investigativos a partir de la práctica: investigación-acción participante, sistematización</a:t>
            </a:r>
            <a:endParaRPr lang="es-ES" dirty="0"/>
          </a:p>
        </p:txBody>
      </p:sp>
      <p:pic>
        <p:nvPicPr>
          <p:cNvPr id="5" name="Imagen 4">
            <a:extLst>
              <a:ext uri="{FF2B5EF4-FFF2-40B4-BE49-F238E27FC236}">
                <a16:creationId xmlns:a16="http://schemas.microsoft.com/office/drawing/2014/main" id="{8868A587-9F2F-4B0A-8316-6D46083E13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828473" y="2207881"/>
            <a:ext cx="4779134" cy="3188924"/>
          </a:xfrm>
          <a:prstGeom prst="rect">
            <a:avLst/>
          </a:prstGeom>
          <a:ln>
            <a:solidFill>
              <a:srgbClr val="0070C0"/>
            </a:solidFill>
          </a:ln>
        </p:spPr>
      </p:pic>
      <p:sp>
        <p:nvSpPr>
          <p:cNvPr id="10" name="Título 1">
            <a:extLst>
              <a:ext uri="{FF2B5EF4-FFF2-40B4-BE49-F238E27FC236}">
                <a16:creationId xmlns:a16="http://schemas.microsoft.com/office/drawing/2014/main" id="{BBF0B81C-2547-4E25-8D7A-ACE4638DF6A5}"/>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2"/>
            </a:pPr>
            <a:r>
              <a:rPr lang="es-ES" dirty="0"/>
              <a:t>Educación Popular: fundamento práctico conceptual </a:t>
            </a:r>
          </a:p>
        </p:txBody>
      </p:sp>
    </p:spTree>
    <p:extLst>
      <p:ext uri="{BB962C8B-B14F-4D97-AF65-F5344CB8AC3E}">
        <p14:creationId xmlns:p14="http://schemas.microsoft.com/office/powerpoint/2010/main" val="178900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568207-4B61-4DFE-9ABF-AADD3B401994}"/>
              </a:ext>
            </a:extLst>
          </p:cNvPr>
          <p:cNvSpPr>
            <a:spLocks noGrp="1"/>
          </p:cNvSpPr>
          <p:nvPr>
            <p:ph idx="1"/>
          </p:nvPr>
        </p:nvSpPr>
        <p:spPr>
          <a:xfrm>
            <a:off x="473750" y="1052736"/>
            <a:ext cx="8058690" cy="5349157"/>
          </a:xfrm>
        </p:spPr>
        <p:txBody>
          <a:bodyPr/>
          <a:lstStyle/>
          <a:p>
            <a:pPr lvl="0"/>
            <a:r>
              <a:rPr lang="es-CO" sz="2800" dirty="0"/>
              <a:t>Parte de la realidad y su lectura crítica, para reconocer  intereses de diferentes actores para la construcción de nueva humanidad </a:t>
            </a:r>
            <a:endParaRPr lang="es-ES" sz="2800" dirty="0"/>
          </a:p>
          <a:p>
            <a:pPr lvl="0"/>
            <a:r>
              <a:rPr lang="es-CO" sz="2800" dirty="0"/>
              <a:t>Opción de transformación de condiciones que producen la opresión,</a:t>
            </a:r>
          </a:p>
          <a:p>
            <a:pPr marL="360363" lvl="0" indent="-360363">
              <a:buNone/>
            </a:pPr>
            <a:r>
              <a:rPr lang="es-CO" sz="2800" dirty="0"/>
              <a:t>	injusticia, explotación,</a:t>
            </a:r>
          </a:p>
          <a:p>
            <a:pPr marL="360363" lvl="0" indent="-360363">
              <a:buNone/>
            </a:pPr>
            <a:r>
              <a:rPr lang="es-CO" sz="2800" dirty="0"/>
              <a:t>	dominación y exclusión.</a:t>
            </a:r>
            <a:endParaRPr lang="es-ES" sz="2800" dirty="0"/>
          </a:p>
          <a:p>
            <a:pPr lvl="0"/>
            <a:r>
              <a:rPr lang="es-CO" sz="2800" dirty="0"/>
              <a:t>Opción ético-política</a:t>
            </a:r>
          </a:p>
          <a:p>
            <a:pPr marL="360363" lvl="0" indent="-360363">
              <a:buNone/>
            </a:pPr>
            <a:r>
              <a:rPr lang="es-CO" sz="2800" dirty="0"/>
              <a:t>	desde y para los intereses</a:t>
            </a:r>
          </a:p>
          <a:p>
            <a:pPr marL="360363" lvl="0" indent="-360363">
              <a:buNone/>
            </a:pPr>
            <a:r>
              <a:rPr lang="es-CO" sz="2800" dirty="0"/>
              <a:t>	de excluidos y dominados, para la pervivencia de la madre tierra.</a:t>
            </a:r>
            <a:endParaRPr lang="es-ES" sz="2800" dirty="0"/>
          </a:p>
        </p:txBody>
      </p:sp>
      <p:pic>
        <p:nvPicPr>
          <p:cNvPr id="7" name="Imagen 6">
            <a:extLst>
              <a:ext uri="{FF2B5EF4-FFF2-40B4-BE49-F238E27FC236}">
                <a16:creationId xmlns:a16="http://schemas.microsoft.com/office/drawing/2014/main" id="{22CE425F-DF71-433B-A85C-976F849208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996952"/>
            <a:ext cx="4058761" cy="2412032"/>
          </a:xfrm>
          <a:prstGeom prst="rect">
            <a:avLst/>
          </a:prstGeom>
          <a:ln>
            <a:solidFill>
              <a:srgbClr val="0070C0"/>
            </a:solidFill>
          </a:ln>
        </p:spPr>
      </p:pic>
      <p:sp>
        <p:nvSpPr>
          <p:cNvPr id="6" name="Título 1">
            <a:extLst>
              <a:ext uri="{FF2B5EF4-FFF2-40B4-BE49-F238E27FC236}">
                <a16:creationId xmlns:a16="http://schemas.microsoft.com/office/drawing/2014/main" id="{671911F8-683E-4954-A497-C186A1CBFEF3}"/>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2"/>
            </a:pPr>
            <a:r>
              <a:rPr lang="es-ES" dirty="0"/>
              <a:t>Educación Popular: fundamento práctico conceptual </a:t>
            </a:r>
          </a:p>
        </p:txBody>
      </p:sp>
    </p:spTree>
    <p:extLst>
      <p:ext uri="{BB962C8B-B14F-4D97-AF65-F5344CB8AC3E}">
        <p14:creationId xmlns:p14="http://schemas.microsoft.com/office/powerpoint/2010/main" val="181107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BA5F2EF-BA07-4F22-8CE6-F26B1CD75152}"/>
              </a:ext>
            </a:extLst>
          </p:cNvPr>
          <p:cNvSpPr>
            <a:spLocks noGrp="1"/>
          </p:cNvSpPr>
          <p:nvPr>
            <p:ph idx="1"/>
          </p:nvPr>
        </p:nvSpPr>
        <p:spPr>
          <a:xfrm>
            <a:off x="500034" y="1222648"/>
            <a:ext cx="8215370" cy="5681555"/>
          </a:xfrm>
        </p:spPr>
        <p:txBody>
          <a:bodyPr/>
          <a:lstStyle/>
          <a:p>
            <a:pPr lvl="0" algn="just"/>
            <a:r>
              <a:rPr lang="es-CO" dirty="0"/>
              <a:t>Empoderamiento de excluidos y desiguales, participación y organización para construir sociedad igualitaria que reconoce diferencias y diversidades.</a:t>
            </a:r>
          </a:p>
          <a:p>
            <a:pPr lvl="0" algn="just"/>
            <a:r>
              <a:rPr lang="es-CO" dirty="0"/>
              <a:t>Rompiendo la educación</a:t>
            </a:r>
          </a:p>
          <a:p>
            <a:pPr marL="360363" lvl="0" indent="-360363" algn="just">
              <a:buNone/>
            </a:pPr>
            <a:r>
              <a:rPr lang="es-CO" dirty="0"/>
              <a:t>	bancaria, pilar de la</a:t>
            </a:r>
          </a:p>
          <a:p>
            <a:pPr marL="360363" lvl="0" indent="-360363" algn="just">
              <a:buNone/>
            </a:pPr>
            <a:r>
              <a:rPr lang="es-CO" dirty="0"/>
              <a:t>	colonización</a:t>
            </a:r>
          </a:p>
          <a:p>
            <a:pPr lvl="0" algn="just"/>
            <a:r>
              <a:rPr lang="es-CO" dirty="0"/>
              <a:t>Producción de saberes,</a:t>
            </a:r>
          </a:p>
          <a:p>
            <a:pPr marL="360363" lvl="0" indent="-360363" algn="just">
              <a:buNone/>
            </a:pPr>
            <a:r>
              <a:rPr lang="es-CO" dirty="0"/>
              <a:t>	conocimientos y de vida</a:t>
            </a:r>
            <a:endParaRPr lang="es-ES" dirty="0"/>
          </a:p>
          <a:p>
            <a:endParaRPr lang="es-ES" sz="3600" dirty="0"/>
          </a:p>
        </p:txBody>
      </p:sp>
      <p:pic>
        <p:nvPicPr>
          <p:cNvPr id="5" name="Imagen 4">
            <a:extLst>
              <a:ext uri="{FF2B5EF4-FFF2-40B4-BE49-F238E27FC236}">
                <a16:creationId xmlns:a16="http://schemas.microsoft.com/office/drawing/2014/main" id="{1DAACBE9-96A9-463F-A4BC-C648771464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140968"/>
            <a:ext cx="3763874" cy="2822906"/>
          </a:xfrm>
          <a:prstGeom prst="rect">
            <a:avLst/>
          </a:prstGeom>
          <a:ln>
            <a:solidFill>
              <a:srgbClr val="0070C0"/>
            </a:solidFill>
          </a:ln>
        </p:spPr>
      </p:pic>
      <p:sp>
        <p:nvSpPr>
          <p:cNvPr id="8" name="Título 1">
            <a:extLst>
              <a:ext uri="{FF2B5EF4-FFF2-40B4-BE49-F238E27FC236}">
                <a16:creationId xmlns:a16="http://schemas.microsoft.com/office/drawing/2014/main" id="{4713A385-7BE6-4246-ACC3-14170962FD88}"/>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2"/>
            </a:pPr>
            <a:r>
              <a:rPr lang="es-ES" dirty="0"/>
              <a:t>Educación Popular: fundamento práctico conceptual </a:t>
            </a:r>
          </a:p>
        </p:txBody>
      </p:sp>
    </p:spTree>
    <p:extLst>
      <p:ext uri="{BB962C8B-B14F-4D97-AF65-F5344CB8AC3E}">
        <p14:creationId xmlns:p14="http://schemas.microsoft.com/office/powerpoint/2010/main" val="205016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Diagrama">
            <a:extLst>
              <a:ext uri="{FF2B5EF4-FFF2-40B4-BE49-F238E27FC236}">
                <a16:creationId xmlns:a16="http://schemas.microsoft.com/office/drawing/2014/main" id="{0C798AAB-1EC7-4CDC-A808-097F7C01B3EB}"/>
              </a:ext>
            </a:extLst>
          </p:cNvPr>
          <p:cNvGraphicFramePr>
            <a:graphicFrameLocks noGrp="1"/>
          </p:cNvGraphicFramePr>
          <p:nvPr>
            <p:ph idx="1"/>
            <p:extLst>
              <p:ext uri="{D42A27DB-BD31-4B8C-83A1-F6EECF244321}">
                <p14:modId xmlns:p14="http://schemas.microsoft.com/office/powerpoint/2010/main" val="92623419"/>
              </p:ext>
            </p:extLst>
          </p:nvPr>
        </p:nvGraphicFramePr>
        <p:xfrm>
          <a:off x="611560" y="1196752"/>
          <a:ext cx="8215312" cy="4948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E786D0D1-B059-44CB-A2E0-84E777B2CCBC}"/>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3"/>
            </a:pPr>
            <a:r>
              <a:rPr lang="es-ES" dirty="0"/>
              <a:t>La experiencia educativa de las revoluciones: Bolivia</a:t>
            </a:r>
          </a:p>
        </p:txBody>
      </p:sp>
    </p:spTree>
    <p:extLst>
      <p:ext uri="{BB962C8B-B14F-4D97-AF65-F5344CB8AC3E}">
        <p14:creationId xmlns:p14="http://schemas.microsoft.com/office/powerpoint/2010/main" val="380821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01774" y="1179654"/>
            <a:ext cx="8318698" cy="1044353"/>
          </a:xfrm>
        </p:spPr>
        <p:txBody>
          <a:bodyPr>
            <a:noAutofit/>
          </a:bodyPr>
          <a:lstStyle/>
          <a:p>
            <a:pPr>
              <a:defRPr/>
            </a:pPr>
            <a:r>
              <a:rPr lang="es-BO" sz="3200" dirty="0">
                <a:solidFill>
                  <a:srgbClr val="0000CC"/>
                </a:solidFill>
              </a:rPr>
              <a:t>No hay pensamiento propio si sólo se valora el “conocimiento científico, universal”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27427493"/>
              </p:ext>
            </p:extLst>
          </p:nvPr>
        </p:nvGraphicFramePr>
        <p:xfrm>
          <a:off x="569732" y="1634120"/>
          <a:ext cx="8072494" cy="3589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4 CuadroTexto"/>
          <p:cNvSpPr txBox="1">
            <a:spLocks noChangeArrowheads="1"/>
          </p:cNvSpPr>
          <p:nvPr/>
        </p:nvSpPr>
        <p:spPr bwMode="auto">
          <a:xfrm>
            <a:off x="971600" y="5013176"/>
            <a:ext cx="7602668" cy="1200329"/>
          </a:xfrm>
          <a:prstGeom prst="rect">
            <a:avLst/>
          </a:prstGeom>
          <a:solidFill>
            <a:srgbClr val="FFFF00"/>
          </a:solidFill>
          <a:ln w="9525">
            <a:noFill/>
            <a:miter lim="800000"/>
            <a:headEnd/>
            <a:tailEnd/>
          </a:ln>
        </p:spPr>
        <p:txBody>
          <a:bodyPr wrap="square">
            <a:spAutoFit/>
          </a:bodyPr>
          <a:lstStyle/>
          <a:p>
            <a:pPr algn="ctr">
              <a:defRPr/>
            </a:pPr>
            <a:r>
              <a:rPr lang="es-BO" sz="2400" b="1" dirty="0"/>
              <a:t>Deconstrucción del conocimiento occidental y revitalización del saber y conocimiento local.</a:t>
            </a:r>
          </a:p>
          <a:p>
            <a:pPr algn="ctr">
              <a:defRPr/>
            </a:pPr>
            <a:r>
              <a:rPr lang="es-BO" sz="2400" b="1" dirty="0"/>
              <a:t>Subvertir el conocimiento establecido</a:t>
            </a:r>
          </a:p>
        </p:txBody>
      </p:sp>
      <p:sp>
        <p:nvSpPr>
          <p:cNvPr id="2" name="Título 1">
            <a:extLst>
              <a:ext uri="{FF2B5EF4-FFF2-40B4-BE49-F238E27FC236}">
                <a16:creationId xmlns:a16="http://schemas.microsoft.com/office/drawing/2014/main" id="{C2E2CE9F-5D48-4506-BD62-0AB610EC5E0A}"/>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3"/>
            </a:pPr>
            <a:r>
              <a:rPr lang="es-ES" dirty="0"/>
              <a:t>La experiencia educativa de las revoluciones: Bolivia</a:t>
            </a:r>
          </a:p>
        </p:txBody>
      </p:sp>
    </p:spTree>
    <p:extLst>
      <p:ext uri="{BB962C8B-B14F-4D97-AF65-F5344CB8AC3E}">
        <p14:creationId xmlns:p14="http://schemas.microsoft.com/office/powerpoint/2010/main" val="240208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spcAft>
                <a:spcPts val="1200"/>
              </a:spcAft>
            </a:pPr>
            <a:r>
              <a:rPr lang="es-ES" b="1" dirty="0">
                <a:solidFill>
                  <a:schemeClr val="accent1"/>
                </a:solidFill>
              </a:rPr>
              <a:t>Presentación y saludos</a:t>
            </a:r>
            <a:br>
              <a:rPr lang="es-ES" b="1" dirty="0">
                <a:solidFill>
                  <a:srgbClr val="333300"/>
                </a:solidFill>
              </a:rPr>
            </a:br>
            <a:endParaRPr lang="es-ES" b="1" dirty="0">
              <a:solidFill>
                <a:srgbClr val="333300"/>
              </a:solidFill>
            </a:endParaRPr>
          </a:p>
        </p:txBody>
      </p:sp>
      <p:sp>
        <p:nvSpPr>
          <p:cNvPr id="3" name="2 Marcador de contenido"/>
          <p:cNvSpPr>
            <a:spLocks noGrp="1"/>
          </p:cNvSpPr>
          <p:nvPr>
            <p:ph idx="1"/>
          </p:nvPr>
        </p:nvSpPr>
        <p:spPr>
          <a:xfrm>
            <a:off x="227436" y="1358553"/>
            <a:ext cx="7584924" cy="4904056"/>
          </a:xfrm>
        </p:spPr>
        <p:txBody>
          <a:bodyPr>
            <a:noAutofit/>
          </a:bodyPr>
          <a:lstStyle/>
          <a:p>
            <a:pPr marL="152400" indent="-152400">
              <a:spcBef>
                <a:spcPts val="0"/>
              </a:spcBef>
            </a:pPr>
            <a:r>
              <a:rPr lang="es-ES" sz="2400" dirty="0"/>
              <a:t>Saludo  fraterno a estudiantes y profesores,</a:t>
            </a:r>
          </a:p>
          <a:p>
            <a:pPr marL="152400" indent="-152400">
              <a:spcBef>
                <a:spcPts val="0"/>
              </a:spcBef>
              <a:buNone/>
            </a:pPr>
            <a:r>
              <a:rPr lang="es-ES" sz="2400" dirty="0"/>
              <a:t>	Escuela, Ponentes del Foro y compañeros de</a:t>
            </a:r>
          </a:p>
          <a:p>
            <a:pPr marL="152400" indent="-152400">
              <a:spcBef>
                <a:spcPts val="0"/>
              </a:spcBef>
              <a:buNone/>
            </a:pPr>
            <a:r>
              <a:rPr lang="es-ES" sz="2400" dirty="0"/>
              <a:t>	la Roja </a:t>
            </a:r>
          </a:p>
          <a:p>
            <a:pPr marL="152400" indent="-152400">
              <a:spcBef>
                <a:spcPts val="0"/>
              </a:spcBef>
            </a:pPr>
            <a:r>
              <a:rPr lang="es-ES" sz="2400" dirty="0"/>
              <a:t>Tributo a los 36 muertos, mil heridos, miles</a:t>
            </a:r>
          </a:p>
          <a:p>
            <a:pPr marL="152400" indent="-152400">
              <a:spcBef>
                <a:spcPts val="0"/>
              </a:spcBef>
              <a:buNone/>
            </a:pPr>
            <a:r>
              <a:rPr lang="es-ES" sz="2400" dirty="0"/>
              <a:t>	de detenidos y torturados, periodistas </a:t>
            </a:r>
            <a:r>
              <a:rPr lang="es-ES" sz="2400" dirty="0" err="1"/>
              <a:t>maltra</a:t>
            </a:r>
            <a:r>
              <a:rPr lang="es-ES" sz="2400" dirty="0"/>
              <a:t>-</a:t>
            </a:r>
          </a:p>
          <a:p>
            <a:pPr marL="152400" indent="-152400">
              <a:spcBef>
                <a:spcPts val="0"/>
              </a:spcBef>
              <a:buNone/>
            </a:pPr>
            <a:r>
              <a:rPr lang="es-ES" sz="2400" dirty="0"/>
              <a:t>	</a:t>
            </a:r>
            <a:r>
              <a:rPr lang="es-ES" sz="2400" dirty="0" err="1"/>
              <a:t>tados</a:t>
            </a:r>
            <a:r>
              <a:rPr lang="es-ES" sz="2400" dirty="0"/>
              <a:t> y silenciados, mujeres de pollera </a:t>
            </a:r>
            <a:r>
              <a:rPr lang="es-ES" sz="2400" dirty="0" err="1"/>
              <a:t>humi</a:t>
            </a:r>
            <a:r>
              <a:rPr lang="es-ES" sz="2400" dirty="0"/>
              <a:t>-</a:t>
            </a:r>
          </a:p>
          <a:p>
            <a:pPr marL="152400" indent="-152400">
              <a:spcBef>
                <a:spcPts val="0"/>
              </a:spcBef>
              <a:buNone/>
            </a:pPr>
            <a:r>
              <a:rPr lang="es-ES" sz="2400" dirty="0"/>
              <a:t>	</a:t>
            </a:r>
            <a:r>
              <a:rPr lang="es-ES" sz="2400" dirty="0" err="1"/>
              <a:t>lladas</a:t>
            </a:r>
            <a:r>
              <a:rPr lang="es-ES" sz="2400" dirty="0"/>
              <a:t>, dirigentes sociales y políticos exiliados </a:t>
            </a:r>
          </a:p>
          <a:p>
            <a:pPr marL="152400" indent="-152400">
              <a:spcBef>
                <a:spcPts val="0"/>
              </a:spcBef>
              <a:buNone/>
            </a:pPr>
            <a:r>
              <a:rPr lang="es-ES" sz="2400" dirty="0"/>
              <a:t>	y perseguidos, del golpe de Estado reciente en</a:t>
            </a:r>
          </a:p>
          <a:p>
            <a:pPr marL="152400" indent="-152400">
              <a:spcBef>
                <a:spcPts val="0"/>
              </a:spcBef>
              <a:buNone/>
            </a:pPr>
            <a:r>
              <a:rPr lang="es-ES" sz="2400" dirty="0"/>
              <a:t> 	Bolivia.</a:t>
            </a:r>
          </a:p>
          <a:p>
            <a:pPr marL="152400" indent="-152400">
              <a:spcBef>
                <a:spcPts val="0"/>
              </a:spcBef>
            </a:pPr>
            <a:r>
              <a:rPr lang="es-ES" sz="2400" dirty="0"/>
              <a:t> Cariño y admiración por los pueblos indígenas originarios, los Procesos de Cambio de los pueblos latinoamericanos y su alternativa civilizatoria del Vivir Bien.</a:t>
            </a:r>
          </a:p>
          <a:p>
            <a:pPr algn="just">
              <a:spcBef>
                <a:spcPts val="0"/>
              </a:spcBef>
              <a:buNone/>
            </a:pPr>
            <a:r>
              <a:rPr lang="es-ES" sz="2400" dirty="0"/>
              <a:t>. A la memoria </a:t>
            </a:r>
            <a:r>
              <a:rPr lang="es-ES" sz="2400"/>
              <a:t>del maestro Jaume Botey </a:t>
            </a:r>
            <a:endParaRPr lang="es-ES" sz="2400" dirty="0"/>
          </a:p>
          <a:p>
            <a:pPr algn="just">
              <a:spcBef>
                <a:spcPts val="0"/>
              </a:spcBef>
              <a:buNone/>
            </a:pPr>
            <a:endParaRPr lang="es-ES" sz="2400" dirty="0"/>
          </a:p>
          <a:p>
            <a:pPr algn="just">
              <a:spcBef>
                <a:spcPts val="0"/>
              </a:spcBef>
              <a:buNone/>
            </a:pPr>
            <a:endParaRPr lang="es-ES" sz="2400" dirty="0"/>
          </a:p>
        </p:txBody>
      </p:sp>
      <p:sp>
        <p:nvSpPr>
          <p:cNvPr id="8194" name="AutoShape 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Picture 8"/>
          <p:cNvPicPr>
            <a:picLocks noChangeAspect="1" noChangeArrowheads="1"/>
          </p:cNvPicPr>
          <p:nvPr/>
        </p:nvPicPr>
        <p:blipFill>
          <a:blip r:embed="rId2" cstate="print"/>
          <a:stretch>
            <a:fillRect/>
          </a:stretch>
        </p:blipFill>
        <p:spPr bwMode="auto">
          <a:xfrm>
            <a:off x="6289453" y="1988840"/>
            <a:ext cx="2668676" cy="2514926"/>
          </a:xfrm>
          <a:prstGeom prst="rect">
            <a:avLst/>
          </a:prstGeom>
          <a:noFill/>
          <a:ln>
            <a:solidFill>
              <a:srgbClr val="0070C0"/>
            </a:solidFill>
          </a:ln>
        </p:spPr>
      </p:pic>
      <p:sp>
        <p:nvSpPr>
          <p:cNvPr id="9" name="8 Rectángulo"/>
          <p:cNvSpPr/>
          <p:nvPr/>
        </p:nvSpPr>
        <p:spPr>
          <a:xfrm>
            <a:off x="1785918" y="642918"/>
            <a:ext cx="5410704" cy="400110"/>
          </a:xfrm>
          <a:prstGeom prst="rect">
            <a:avLst/>
          </a:prstGeom>
        </p:spPr>
        <p:txBody>
          <a:bodyPr wrap="square">
            <a:spAutoFit/>
          </a:bodyPr>
          <a:lstStyle/>
          <a:p>
            <a:pPr algn="ctr">
              <a:spcBef>
                <a:spcPts val="0"/>
              </a:spcBef>
              <a:buNone/>
            </a:pPr>
            <a:r>
              <a:rPr lang="es-ES" sz="2000" dirty="0" err="1">
                <a:solidFill>
                  <a:srgbClr val="0070C0"/>
                </a:solidFill>
              </a:rPr>
              <a:t>Aski</a:t>
            </a:r>
            <a:r>
              <a:rPr lang="es-ES" sz="2000" dirty="0">
                <a:solidFill>
                  <a:srgbClr val="0070C0"/>
                </a:solidFill>
              </a:rPr>
              <a:t> </a:t>
            </a:r>
            <a:r>
              <a:rPr lang="es-ES" sz="2000" dirty="0" err="1">
                <a:solidFill>
                  <a:srgbClr val="0070C0"/>
                </a:solidFill>
              </a:rPr>
              <a:t>Jayp´u</a:t>
            </a:r>
            <a:r>
              <a:rPr lang="es-ES" sz="2000" dirty="0">
                <a:solidFill>
                  <a:srgbClr val="0070C0"/>
                </a:solidFill>
              </a:rPr>
              <a:t> </a:t>
            </a:r>
            <a:r>
              <a:rPr lang="es-ES" sz="2000" dirty="0" err="1">
                <a:solidFill>
                  <a:srgbClr val="0070C0"/>
                </a:solidFill>
              </a:rPr>
              <a:t>kipan</a:t>
            </a:r>
            <a:r>
              <a:rPr lang="es-ES" sz="2000" dirty="0">
                <a:solidFill>
                  <a:srgbClr val="0070C0"/>
                </a:solidFill>
              </a:rPr>
              <a:t> </a:t>
            </a:r>
            <a:r>
              <a:rPr lang="es-ES" sz="2000" dirty="0" err="1">
                <a:solidFill>
                  <a:srgbClr val="0070C0"/>
                </a:solidFill>
              </a:rPr>
              <a:t>Jilatanaka</a:t>
            </a:r>
            <a:r>
              <a:rPr lang="es-ES" sz="2000" dirty="0">
                <a:solidFill>
                  <a:srgbClr val="0070C0"/>
                </a:solidFill>
              </a:rPr>
              <a:t> </a:t>
            </a:r>
            <a:r>
              <a:rPr lang="es-ES" sz="2000" dirty="0" err="1">
                <a:solidFill>
                  <a:srgbClr val="0070C0"/>
                </a:solidFill>
              </a:rPr>
              <a:t>Kullakanaka</a:t>
            </a:r>
            <a:endParaRPr lang="es-ES" sz="2000" dirty="0">
              <a:solidFill>
                <a:srgbClr val="0070C0"/>
              </a:solidFill>
            </a:endParaRPr>
          </a:p>
        </p:txBody>
      </p:sp>
    </p:spTree>
    <p:extLst>
      <p:ext uri="{BB962C8B-B14F-4D97-AF65-F5344CB8AC3E}">
        <p14:creationId xmlns:p14="http://schemas.microsoft.com/office/powerpoint/2010/main" val="326565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01774" y="1179655"/>
            <a:ext cx="8318698" cy="593162"/>
          </a:xfrm>
        </p:spPr>
        <p:txBody>
          <a:bodyPr>
            <a:noAutofit/>
          </a:bodyPr>
          <a:lstStyle/>
          <a:p>
            <a:pPr>
              <a:defRPr/>
            </a:pPr>
            <a:r>
              <a:rPr lang="es-BO" sz="3200" dirty="0">
                <a:solidFill>
                  <a:srgbClr val="0000CC"/>
                </a:solidFill>
              </a:rPr>
              <a:t>Fundamentos curriculares</a:t>
            </a:r>
          </a:p>
        </p:txBody>
      </p:sp>
      <p:sp>
        <p:nvSpPr>
          <p:cNvPr id="2" name="Título 1">
            <a:extLst>
              <a:ext uri="{FF2B5EF4-FFF2-40B4-BE49-F238E27FC236}">
                <a16:creationId xmlns:a16="http://schemas.microsoft.com/office/drawing/2014/main" id="{C2E2CE9F-5D48-4506-BD62-0AB610EC5E0A}"/>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3"/>
            </a:pPr>
            <a:r>
              <a:rPr lang="es-ES" dirty="0"/>
              <a:t>La experiencia educativa de las revoluciones: Bolivia</a:t>
            </a:r>
          </a:p>
        </p:txBody>
      </p:sp>
      <p:graphicFrame>
        <p:nvGraphicFramePr>
          <p:cNvPr id="6" name="3 Marcador de contenido">
            <a:extLst>
              <a:ext uri="{FF2B5EF4-FFF2-40B4-BE49-F238E27FC236}">
                <a16:creationId xmlns:a16="http://schemas.microsoft.com/office/drawing/2014/main" id="{BF867FEA-8F69-4F27-9DD6-3DC1DC541242}"/>
              </a:ext>
            </a:extLst>
          </p:cNvPr>
          <p:cNvGraphicFramePr>
            <a:graphicFrameLocks/>
          </p:cNvGraphicFramePr>
          <p:nvPr>
            <p:extLst>
              <p:ext uri="{D42A27DB-BD31-4B8C-83A1-F6EECF244321}">
                <p14:modId xmlns:p14="http://schemas.microsoft.com/office/powerpoint/2010/main" val="3531655944"/>
              </p:ext>
            </p:extLst>
          </p:nvPr>
        </p:nvGraphicFramePr>
        <p:xfrm>
          <a:off x="452028" y="1576367"/>
          <a:ext cx="8229600" cy="528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8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01774" y="1179655"/>
            <a:ext cx="8318698" cy="593162"/>
          </a:xfrm>
        </p:spPr>
        <p:txBody>
          <a:bodyPr>
            <a:noAutofit/>
          </a:bodyPr>
          <a:lstStyle/>
          <a:p>
            <a:pPr algn="l"/>
            <a:r>
              <a:rPr lang="es-BO" sz="3200" dirty="0">
                <a:solidFill>
                  <a:srgbClr val="0000CC"/>
                </a:solidFill>
              </a:rPr>
              <a:t>BOLIVIA: GASTO PÚBLICO EN EDUCACIÓN ALTERNATIVA . En Millones de Bolivianos</a:t>
            </a:r>
          </a:p>
        </p:txBody>
      </p:sp>
      <p:sp>
        <p:nvSpPr>
          <p:cNvPr id="2" name="Título 1">
            <a:extLst>
              <a:ext uri="{FF2B5EF4-FFF2-40B4-BE49-F238E27FC236}">
                <a16:creationId xmlns:a16="http://schemas.microsoft.com/office/drawing/2014/main" id="{C2E2CE9F-5D48-4506-BD62-0AB610EC5E0A}"/>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3"/>
            </a:pPr>
            <a:r>
              <a:rPr lang="es-ES" dirty="0"/>
              <a:t>La experiencia educativa de las revoluciones: Bolivia</a:t>
            </a:r>
          </a:p>
        </p:txBody>
      </p:sp>
      <p:graphicFrame>
        <p:nvGraphicFramePr>
          <p:cNvPr id="3" name="3 Gráfico">
            <a:extLst>
              <a:ext uri="{FF2B5EF4-FFF2-40B4-BE49-F238E27FC236}">
                <a16:creationId xmlns:a16="http://schemas.microsoft.com/office/drawing/2014/main" id="{D2F7992D-9366-42CA-B43E-61802764AC43}"/>
              </a:ext>
            </a:extLst>
          </p:cNvPr>
          <p:cNvGraphicFramePr>
            <a:graphicFrameLocks/>
          </p:cNvGraphicFramePr>
          <p:nvPr>
            <p:extLst>
              <p:ext uri="{D42A27DB-BD31-4B8C-83A1-F6EECF244321}">
                <p14:modId xmlns:p14="http://schemas.microsoft.com/office/powerpoint/2010/main" val="3009269279"/>
              </p:ext>
            </p:extLst>
          </p:nvPr>
        </p:nvGraphicFramePr>
        <p:xfrm>
          <a:off x="971600" y="2224007"/>
          <a:ext cx="684076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a:extLst>
              <a:ext uri="{FF2B5EF4-FFF2-40B4-BE49-F238E27FC236}">
                <a16:creationId xmlns:a16="http://schemas.microsoft.com/office/drawing/2014/main" id="{0BBFA6EA-4A1D-48E2-9D5E-F5FBBA52BCB4}"/>
              </a:ext>
            </a:extLst>
          </p:cNvPr>
          <p:cNvSpPr/>
          <p:nvPr/>
        </p:nvSpPr>
        <p:spPr>
          <a:xfrm>
            <a:off x="1835696" y="6267489"/>
            <a:ext cx="6480720" cy="276999"/>
          </a:xfrm>
          <a:prstGeom prst="rect">
            <a:avLst/>
          </a:prstGeom>
        </p:spPr>
        <p:txBody>
          <a:bodyPr wrap="square">
            <a:spAutoFit/>
          </a:bodyPr>
          <a:lstStyle/>
          <a:p>
            <a:pPr algn="r"/>
            <a:r>
              <a:rPr lang="es-BO" sz="1200" dirty="0"/>
              <a:t>FUENTE: Ministerio de Educación y Ministerio de Economía y Finanzas Públicas</a:t>
            </a:r>
          </a:p>
        </p:txBody>
      </p:sp>
    </p:spTree>
    <p:extLst>
      <p:ext uri="{BB962C8B-B14F-4D97-AF65-F5344CB8AC3E}">
        <p14:creationId xmlns:p14="http://schemas.microsoft.com/office/powerpoint/2010/main" val="232078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01774" y="1179655"/>
            <a:ext cx="8318698" cy="593162"/>
          </a:xfrm>
        </p:spPr>
        <p:txBody>
          <a:bodyPr>
            <a:noAutofit/>
          </a:bodyPr>
          <a:lstStyle/>
          <a:p>
            <a:pPr algn="l"/>
            <a:r>
              <a:rPr lang="es-BO" altLang="es-BO" sz="2800" dirty="0">
                <a:solidFill>
                  <a:srgbClr val="0000CC"/>
                </a:solidFill>
              </a:rPr>
              <a:t>Educación de Personas Jóvenes y Adultas</a:t>
            </a:r>
            <a:br>
              <a:rPr lang="es-BO" altLang="es-BO" sz="2800" dirty="0">
                <a:solidFill>
                  <a:srgbClr val="0000CC"/>
                </a:solidFill>
              </a:rPr>
            </a:br>
            <a:r>
              <a:rPr lang="es-BO" altLang="es-BO" sz="3200" dirty="0">
                <a:solidFill>
                  <a:srgbClr val="0000CC"/>
                </a:solidFill>
              </a:rPr>
              <a:t>Número de estudiantes matriculados, por año</a:t>
            </a:r>
            <a:endParaRPr lang="es-BO" sz="3200" dirty="0">
              <a:solidFill>
                <a:srgbClr val="0000CC"/>
              </a:solidFill>
            </a:endParaRPr>
          </a:p>
        </p:txBody>
      </p:sp>
      <p:sp>
        <p:nvSpPr>
          <p:cNvPr id="2" name="Título 1">
            <a:extLst>
              <a:ext uri="{FF2B5EF4-FFF2-40B4-BE49-F238E27FC236}">
                <a16:creationId xmlns:a16="http://schemas.microsoft.com/office/drawing/2014/main" id="{C2E2CE9F-5D48-4506-BD62-0AB610EC5E0A}"/>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3"/>
            </a:pPr>
            <a:r>
              <a:rPr lang="es-ES" dirty="0"/>
              <a:t>La experiencia educativa de las revoluciones: Bolivia</a:t>
            </a:r>
          </a:p>
        </p:txBody>
      </p:sp>
      <p:sp>
        <p:nvSpPr>
          <p:cNvPr id="5" name="2 Rectángulo">
            <a:extLst>
              <a:ext uri="{FF2B5EF4-FFF2-40B4-BE49-F238E27FC236}">
                <a16:creationId xmlns:a16="http://schemas.microsoft.com/office/drawing/2014/main" id="{BFC112F6-20D9-471C-B05A-351A7DF7FB43}"/>
              </a:ext>
            </a:extLst>
          </p:cNvPr>
          <p:cNvSpPr/>
          <p:nvPr/>
        </p:nvSpPr>
        <p:spPr>
          <a:xfrm>
            <a:off x="4960938" y="5939293"/>
            <a:ext cx="3714750" cy="303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BO" sz="1600" dirty="0">
                <a:solidFill>
                  <a:schemeClr val="tx1"/>
                </a:solidFill>
              </a:rPr>
              <a:t>Fuentes: Reforma Educativa / SIE</a:t>
            </a:r>
          </a:p>
        </p:txBody>
      </p:sp>
      <p:graphicFrame>
        <p:nvGraphicFramePr>
          <p:cNvPr id="7" name="5 Gráfico">
            <a:extLst>
              <a:ext uri="{FF2B5EF4-FFF2-40B4-BE49-F238E27FC236}">
                <a16:creationId xmlns:a16="http://schemas.microsoft.com/office/drawing/2014/main" id="{86B45786-F0DA-4021-B19F-F523DBB08017}"/>
              </a:ext>
            </a:extLst>
          </p:cNvPr>
          <p:cNvGraphicFramePr>
            <a:graphicFrameLocks/>
          </p:cNvGraphicFramePr>
          <p:nvPr>
            <p:extLst>
              <p:ext uri="{D42A27DB-BD31-4B8C-83A1-F6EECF244321}">
                <p14:modId xmlns:p14="http://schemas.microsoft.com/office/powerpoint/2010/main" val="811012011"/>
              </p:ext>
            </p:extLst>
          </p:nvPr>
        </p:nvGraphicFramePr>
        <p:xfrm>
          <a:off x="395536" y="2224007"/>
          <a:ext cx="8352928" cy="3709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78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lberto Gonzales\Desktop\Juancito Pinto.jpg"/>
          <p:cNvPicPr>
            <a:picLocks noChangeAspect="1" noChangeArrowheads="1"/>
          </p:cNvPicPr>
          <p:nvPr/>
        </p:nvPicPr>
        <p:blipFill>
          <a:blip r:embed="rId2"/>
          <a:stretch>
            <a:fillRect/>
          </a:stretch>
        </p:blipFill>
        <p:spPr bwMode="auto">
          <a:xfrm>
            <a:off x="347099" y="2268362"/>
            <a:ext cx="4145464" cy="2314551"/>
          </a:xfrm>
          <a:prstGeom prst="rect">
            <a:avLst/>
          </a:prstGeom>
          <a:noFill/>
          <a:ln>
            <a:solidFill>
              <a:srgbClr val="0070C0"/>
            </a:solidFill>
          </a:ln>
        </p:spPr>
      </p:pic>
      <p:pic>
        <p:nvPicPr>
          <p:cNvPr id="9" name="Picture 4" descr="C:\Users\Alberto Gonzales\Desktop\Analfabetismo.jpg"/>
          <p:cNvPicPr>
            <a:picLocks noChangeAspect="1" noChangeArrowheads="1"/>
          </p:cNvPicPr>
          <p:nvPr/>
        </p:nvPicPr>
        <p:blipFill>
          <a:blip r:embed="rId3"/>
          <a:stretch>
            <a:fillRect/>
          </a:stretch>
        </p:blipFill>
        <p:spPr bwMode="auto">
          <a:xfrm>
            <a:off x="4788024" y="2255651"/>
            <a:ext cx="4203041" cy="2346698"/>
          </a:xfrm>
          <a:prstGeom prst="rect">
            <a:avLst/>
          </a:prstGeom>
          <a:noFill/>
          <a:ln>
            <a:solidFill>
              <a:srgbClr val="0070C0"/>
            </a:solidFill>
          </a:ln>
        </p:spPr>
      </p:pic>
      <p:sp>
        <p:nvSpPr>
          <p:cNvPr id="5" name="Título 1">
            <a:extLst>
              <a:ext uri="{FF2B5EF4-FFF2-40B4-BE49-F238E27FC236}">
                <a16:creationId xmlns:a16="http://schemas.microsoft.com/office/drawing/2014/main" id="{CB5CB130-6ACE-4469-A440-9021B1DA0097}"/>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3"/>
            </a:pPr>
            <a:r>
              <a:rPr lang="es-ES" dirty="0"/>
              <a:t>La experiencia educativa de las revoluciones: Bolivia</a:t>
            </a:r>
          </a:p>
        </p:txBody>
      </p:sp>
    </p:spTree>
    <p:extLst>
      <p:ext uri="{BB962C8B-B14F-4D97-AF65-F5344CB8AC3E}">
        <p14:creationId xmlns:p14="http://schemas.microsoft.com/office/powerpoint/2010/main" val="1211152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berto Gonzales\Desktop\mujeres cargos.jpg"/>
          <p:cNvPicPr>
            <a:picLocks noChangeAspect="1" noChangeArrowheads="1"/>
          </p:cNvPicPr>
          <p:nvPr/>
        </p:nvPicPr>
        <p:blipFill>
          <a:blip r:embed="rId2"/>
          <a:stretch>
            <a:fillRect/>
          </a:stretch>
        </p:blipFill>
        <p:spPr bwMode="auto">
          <a:xfrm>
            <a:off x="2051720" y="2132856"/>
            <a:ext cx="5403381" cy="3016888"/>
          </a:xfrm>
          <a:prstGeom prst="rect">
            <a:avLst/>
          </a:prstGeom>
          <a:noFill/>
          <a:ln>
            <a:solidFill>
              <a:srgbClr val="0070C0"/>
            </a:solidFill>
          </a:ln>
        </p:spPr>
      </p:pic>
      <p:sp>
        <p:nvSpPr>
          <p:cNvPr id="5" name="Título 1">
            <a:extLst>
              <a:ext uri="{FF2B5EF4-FFF2-40B4-BE49-F238E27FC236}">
                <a16:creationId xmlns:a16="http://schemas.microsoft.com/office/drawing/2014/main" id="{B0B53C0F-DB08-484A-9EF3-051102BFD3B6}"/>
              </a:ext>
            </a:extLst>
          </p:cNvPr>
          <p:cNvSpPr txBox="1">
            <a:spLocks/>
          </p:cNvSpPr>
          <p:nvPr/>
        </p:nvSpPr>
        <p:spPr>
          <a:xfrm>
            <a:off x="0" y="152400"/>
            <a:ext cx="9144000" cy="104435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3400" kern="1200">
                <a:solidFill>
                  <a:srgbClr val="0070C0"/>
                </a:solidFill>
                <a:latin typeface="+mj-lt"/>
                <a:ea typeface="+mj-ea"/>
                <a:cs typeface="+mj-cs"/>
              </a:defRPr>
            </a:lvl1pPr>
          </a:lstStyle>
          <a:p>
            <a:pPr marL="514350" indent="-514350">
              <a:buFont typeface="+mj-lt"/>
              <a:buAutoNum type="alphaLcParenR" startAt="3"/>
            </a:pPr>
            <a:r>
              <a:rPr lang="es-ES" dirty="0"/>
              <a:t>La experiencia educativa de las revoluciones: Bolivia</a:t>
            </a:r>
          </a:p>
        </p:txBody>
      </p:sp>
    </p:spTree>
    <p:extLst>
      <p:ext uri="{BB962C8B-B14F-4D97-AF65-F5344CB8AC3E}">
        <p14:creationId xmlns:p14="http://schemas.microsoft.com/office/powerpoint/2010/main" val="95956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0"/>
            <a:ext cx="8229600" cy="836712"/>
          </a:xfrm>
        </p:spPr>
        <p:txBody>
          <a:bodyPr>
            <a:normAutofit/>
          </a:bodyPr>
          <a:lstStyle/>
          <a:p>
            <a:r>
              <a:rPr lang="es-ES" sz="3200" b="1" dirty="0"/>
              <a:t>3.- Cambios, sueños y compromisos </a:t>
            </a:r>
            <a:endParaRPr lang="es-ES" sz="3200" dirty="0"/>
          </a:p>
        </p:txBody>
      </p:sp>
      <p:sp>
        <p:nvSpPr>
          <p:cNvPr id="11267" name="3 Marcador de contenido" descr="Rectangle: Click to edit Master text styles&#10;Second level&#10;Third level&#10;Fourth level&#10;Fifth level"/>
          <p:cNvSpPr>
            <a:spLocks noGrp="1"/>
          </p:cNvSpPr>
          <p:nvPr>
            <p:ph idx="1"/>
          </p:nvPr>
        </p:nvSpPr>
        <p:spPr>
          <a:xfrm>
            <a:off x="457200" y="760867"/>
            <a:ext cx="8200996" cy="5693866"/>
          </a:xfrm>
        </p:spPr>
        <p:txBody>
          <a:bodyPr/>
          <a:lstStyle/>
          <a:p>
            <a:pPr marL="193675" indent="-193675">
              <a:spcBef>
                <a:spcPts val="0"/>
              </a:spcBef>
            </a:pPr>
            <a:r>
              <a:rPr lang="es-CO" sz="2800" dirty="0"/>
              <a:t>Cambio de época: cuarta revolución industrial; el </a:t>
            </a:r>
            <a:r>
              <a:rPr lang="es-CO" sz="2800" dirty="0" err="1"/>
              <a:t>kmo</a:t>
            </a:r>
            <a:r>
              <a:rPr lang="es-CO" sz="2800" dirty="0"/>
              <a:t> convierte la ciencia en fuerza productiva y reestructura sistemas simbólicos, productivos y sociales.</a:t>
            </a:r>
          </a:p>
          <a:p>
            <a:pPr marL="193675" indent="-193675">
              <a:spcBef>
                <a:spcPts val="0"/>
              </a:spcBef>
            </a:pPr>
            <a:r>
              <a:rPr lang="es-ES" sz="2800" dirty="0">
                <a:uFill>
                  <a:solidFill>
                    <a:schemeClr val="tx1"/>
                  </a:solidFill>
                </a:uFill>
              </a:rPr>
              <a:t>Punto de partida: la tradición de</a:t>
            </a:r>
          </a:p>
          <a:p>
            <a:pPr marL="179388" indent="-179388">
              <a:spcBef>
                <a:spcPts val="0"/>
              </a:spcBef>
              <a:buNone/>
            </a:pPr>
            <a:r>
              <a:rPr lang="es-ES" sz="2800" dirty="0">
                <a:uFill>
                  <a:solidFill>
                    <a:schemeClr val="tx1"/>
                  </a:solidFill>
                </a:uFill>
              </a:rPr>
              <a:t>	los oprimidos: experiencias de</a:t>
            </a:r>
          </a:p>
          <a:p>
            <a:pPr marL="179388" indent="-179388">
              <a:spcBef>
                <a:spcPts val="0"/>
              </a:spcBef>
              <a:buNone/>
            </a:pPr>
            <a:r>
              <a:rPr lang="es-ES" sz="2800" dirty="0">
                <a:uFill>
                  <a:solidFill>
                    <a:schemeClr val="tx1"/>
                  </a:solidFill>
                </a:uFill>
              </a:rPr>
              <a:t>	lucha y organización</a:t>
            </a:r>
          </a:p>
          <a:p>
            <a:pPr marL="193675" indent="-193675">
              <a:spcBef>
                <a:spcPts val="0"/>
              </a:spcBef>
            </a:pPr>
            <a:r>
              <a:rPr lang="es-ES" sz="2800" dirty="0">
                <a:uFill>
                  <a:solidFill>
                    <a:schemeClr val="tx1"/>
                  </a:solidFill>
                </a:uFill>
              </a:rPr>
              <a:t>Conciencia, movilización social</a:t>
            </a:r>
          </a:p>
          <a:p>
            <a:pPr marL="179388" indent="-179388">
              <a:spcBef>
                <a:spcPts val="0"/>
              </a:spcBef>
              <a:buNone/>
            </a:pPr>
            <a:r>
              <a:rPr lang="es-ES" sz="2800" dirty="0">
                <a:uFill>
                  <a:solidFill>
                    <a:schemeClr val="tx1"/>
                  </a:solidFill>
                </a:uFill>
              </a:rPr>
              <a:t>	y formación política</a:t>
            </a:r>
          </a:p>
          <a:p>
            <a:pPr marL="193675" indent="-193675">
              <a:spcBef>
                <a:spcPts val="0"/>
              </a:spcBef>
            </a:pPr>
            <a:r>
              <a:rPr lang="es-ES" sz="2800" dirty="0">
                <a:uFill>
                  <a:solidFill>
                    <a:schemeClr val="tx1"/>
                  </a:solidFill>
                </a:uFill>
              </a:rPr>
              <a:t>Descolonizando y destruyendo</a:t>
            </a:r>
          </a:p>
          <a:p>
            <a:pPr marL="179388" indent="-179388">
              <a:spcBef>
                <a:spcPts val="0"/>
              </a:spcBef>
              <a:buNone/>
            </a:pPr>
            <a:r>
              <a:rPr lang="es-ES" sz="2800" dirty="0">
                <a:uFill>
                  <a:solidFill>
                    <a:schemeClr val="tx1"/>
                  </a:solidFill>
                </a:uFill>
              </a:rPr>
              <a:t>	los   cimientos del capitalismo y el imperialismo</a:t>
            </a:r>
          </a:p>
          <a:p>
            <a:pPr marL="193675" indent="-193675">
              <a:spcBef>
                <a:spcPts val="0"/>
              </a:spcBef>
            </a:pPr>
            <a:r>
              <a:rPr lang="es-ES" sz="2800" dirty="0">
                <a:uFill>
                  <a:solidFill>
                    <a:schemeClr val="tx1"/>
                  </a:solidFill>
                </a:uFill>
              </a:rPr>
              <a:t>La educación en comunidad</a:t>
            </a:r>
          </a:p>
          <a:p>
            <a:pPr marL="193675" indent="-193675">
              <a:spcBef>
                <a:spcPts val="0"/>
              </a:spcBef>
            </a:pPr>
            <a:r>
              <a:rPr lang="es-ES" sz="2800" dirty="0">
                <a:uFill>
                  <a:solidFill>
                    <a:schemeClr val="tx1"/>
                  </a:solidFill>
                </a:uFill>
              </a:rPr>
              <a:t>Identidad cultural y saberes originarios</a:t>
            </a:r>
          </a:p>
        </p:txBody>
      </p:sp>
      <p:pic>
        <p:nvPicPr>
          <p:cNvPr id="8" name="Picture 8"/>
          <p:cNvPicPr>
            <a:picLocks noChangeAspect="1" noChangeArrowheads="1"/>
          </p:cNvPicPr>
          <p:nvPr/>
        </p:nvPicPr>
        <p:blipFill>
          <a:blip r:embed="rId2" cstate="print"/>
          <a:stretch>
            <a:fillRect/>
          </a:stretch>
        </p:blipFill>
        <p:spPr bwMode="auto">
          <a:xfrm>
            <a:off x="5652120" y="2221693"/>
            <a:ext cx="2862060" cy="2900563"/>
          </a:xfrm>
          <a:prstGeom prst="rect">
            <a:avLst/>
          </a:prstGeom>
          <a:noFill/>
          <a:ln>
            <a:solidFill>
              <a:srgbClr val="0070C0"/>
            </a:solidFill>
          </a:ln>
        </p:spPr>
      </p:pic>
    </p:spTree>
    <p:extLst>
      <p:ext uri="{BB962C8B-B14F-4D97-AF65-F5344CB8AC3E}">
        <p14:creationId xmlns:p14="http://schemas.microsoft.com/office/powerpoint/2010/main" val="61341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31AA51-320C-4A38-932C-19E48166759C}"/>
              </a:ext>
            </a:extLst>
          </p:cNvPr>
          <p:cNvSpPr>
            <a:spLocks noGrp="1"/>
          </p:cNvSpPr>
          <p:nvPr>
            <p:ph idx="1"/>
          </p:nvPr>
        </p:nvSpPr>
        <p:spPr>
          <a:xfrm>
            <a:off x="261966" y="630316"/>
            <a:ext cx="8486498" cy="4081117"/>
          </a:xfrm>
        </p:spPr>
        <p:txBody>
          <a:bodyPr/>
          <a:lstStyle/>
          <a:p>
            <a:pPr lvl="0"/>
            <a:r>
              <a:rPr lang="es-CO" sz="2700" dirty="0"/>
              <a:t>Una propuesta de epistemologías de la diversidad (mundos propios, humanos diferentes, culturalmente diversos) y desde el sur</a:t>
            </a:r>
            <a:endParaRPr lang="es-ES" sz="2700" dirty="0"/>
          </a:p>
          <a:p>
            <a:r>
              <a:rPr lang="es-CO" sz="2700" dirty="0"/>
              <a:t> Las dinámicas de las rebeldías del continente han ido generando caminos conceptuales de acción y de vida </a:t>
            </a:r>
          </a:p>
          <a:p>
            <a:r>
              <a:rPr lang="es-CO" sz="2700" dirty="0"/>
              <a:t>Múltiples expresiones sociales, culturales, invisibilizadas la ciencia oficial se expresan en relatos de mundos </a:t>
            </a:r>
            <a:r>
              <a:rPr lang="es-CO" sz="2700" dirty="0" err="1"/>
              <a:t>pluriversos</a:t>
            </a:r>
            <a:r>
              <a:rPr lang="es-CO" sz="2700" dirty="0"/>
              <a:t> con otras cosmogonías y epistemologías</a:t>
            </a:r>
          </a:p>
          <a:p>
            <a:endParaRPr lang="es-ES" sz="2700" dirty="0"/>
          </a:p>
        </p:txBody>
      </p:sp>
      <p:sp>
        <p:nvSpPr>
          <p:cNvPr id="4" name="Título 1">
            <a:extLst>
              <a:ext uri="{FF2B5EF4-FFF2-40B4-BE49-F238E27FC236}">
                <a16:creationId xmlns:a16="http://schemas.microsoft.com/office/drawing/2014/main" id="{45F870F5-1D65-4B5C-A8BD-558C96B6DABA}"/>
              </a:ext>
            </a:extLst>
          </p:cNvPr>
          <p:cNvSpPr txBox="1">
            <a:spLocks/>
          </p:cNvSpPr>
          <p:nvPr/>
        </p:nvSpPr>
        <p:spPr>
          <a:xfrm>
            <a:off x="652434" y="152400"/>
            <a:ext cx="8229600" cy="7143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400" kern="1200">
                <a:solidFill>
                  <a:srgbClr val="0070C0"/>
                </a:solidFill>
                <a:latin typeface="+mj-lt"/>
                <a:ea typeface="+mj-ea"/>
                <a:cs typeface="+mj-cs"/>
              </a:defRPr>
            </a:lvl1pPr>
          </a:lstStyle>
          <a:p>
            <a:endParaRPr lang="es-ES" dirty="0"/>
          </a:p>
        </p:txBody>
      </p:sp>
      <p:pic>
        <p:nvPicPr>
          <p:cNvPr id="6" name="Picture 3" descr="C:\Users\Alberto Gonzales\Desktop\Culturas.jpg">
            <a:extLst>
              <a:ext uri="{FF2B5EF4-FFF2-40B4-BE49-F238E27FC236}">
                <a16:creationId xmlns:a16="http://schemas.microsoft.com/office/drawing/2014/main" id="{99E62DD2-BB97-4EF3-A866-89BBA051A2C3}"/>
              </a:ext>
            </a:extLst>
          </p:cNvPr>
          <p:cNvPicPr>
            <a:picLocks noChangeAspect="1" noChangeArrowheads="1"/>
          </p:cNvPicPr>
          <p:nvPr/>
        </p:nvPicPr>
        <p:blipFill>
          <a:blip r:embed="rId2"/>
          <a:srcRect/>
          <a:stretch>
            <a:fillRect/>
          </a:stretch>
        </p:blipFill>
        <p:spPr bwMode="auto">
          <a:xfrm>
            <a:off x="2699792" y="4276508"/>
            <a:ext cx="4036688" cy="2229230"/>
          </a:xfrm>
          <a:prstGeom prst="rect">
            <a:avLst/>
          </a:prstGeom>
          <a:noFill/>
          <a:ln>
            <a:solidFill>
              <a:srgbClr val="0070C0"/>
            </a:solidFill>
          </a:ln>
        </p:spPr>
      </p:pic>
      <p:sp>
        <p:nvSpPr>
          <p:cNvPr id="8" name="2 Título">
            <a:extLst>
              <a:ext uri="{FF2B5EF4-FFF2-40B4-BE49-F238E27FC236}">
                <a16:creationId xmlns:a16="http://schemas.microsoft.com/office/drawing/2014/main" id="{5AF2DBA7-9217-412C-93CA-19B15A9BA48C}"/>
              </a:ext>
            </a:extLst>
          </p:cNvPr>
          <p:cNvSpPr>
            <a:spLocks noGrp="1"/>
          </p:cNvSpPr>
          <p:nvPr>
            <p:ph type="title"/>
          </p:nvPr>
        </p:nvSpPr>
        <p:spPr>
          <a:xfrm>
            <a:off x="428596" y="0"/>
            <a:ext cx="8229600" cy="836712"/>
          </a:xfrm>
        </p:spPr>
        <p:txBody>
          <a:bodyPr>
            <a:normAutofit/>
          </a:bodyPr>
          <a:lstStyle/>
          <a:p>
            <a:r>
              <a:rPr lang="es-ES" sz="3200" b="1" dirty="0"/>
              <a:t>3.- Cambios, sueños y compromisos </a:t>
            </a:r>
            <a:endParaRPr lang="es-ES" sz="3200" dirty="0"/>
          </a:p>
        </p:txBody>
      </p:sp>
    </p:spTree>
    <p:extLst>
      <p:ext uri="{BB962C8B-B14F-4D97-AF65-F5344CB8AC3E}">
        <p14:creationId xmlns:p14="http://schemas.microsoft.com/office/powerpoint/2010/main" val="2785863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65EC528-36CF-40F8-B27C-CDBFFCBDA967}"/>
              </a:ext>
            </a:extLst>
          </p:cNvPr>
          <p:cNvSpPr>
            <a:spLocks noGrp="1"/>
          </p:cNvSpPr>
          <p:nvPr>
            <p:ph idx="1"/>
          </p:nvPr>
        </p:nvSpPr>
        <p:spPr>
          <a:xfrm>
            <a:off x="464315" y="1178819"/>
            <a:ext cx="8215370" cy="1569660"/>
          </a:xfrm>
        </p:spPr>
        <p:txBody>
          <a:bodyPr/>
          <a:lstStyle/>
          <a:p>
            <a:r>
              <a:rPr lang="es-CO" dirty="0"/>
              <a:t>Dar lugar a la diferencia, la diversidad y enfrentar opresiones en los territorios con procesos para dar voz a los actores</a:t>
            </a:r>
            <a:endParaRPr lang="es-ES" dirty="0"/>
          </a:p>
        </p:txBody>
      </p:sp>
      <p:pic>
        <p:nvPicPr>
          <p:cNvPr id="9" name="Picture 3" descr="C:\Users\Alberto Gonzales\Desktop\Constitución.jpg">
            <a:extLst>
              <a:ext uri="{FF2B5EF4-FFF2-40B4-BE49-F238E27FC236}">
                <a16:creationId xmlns:a16="http://schemas.microsoft.com/office/drawing/2014/main" id="{709BE7F9-32B6-40D9-A0B4-E918E03D90E1}"/>
              </a:ext>
            </a:extLst>
          </p:cNvPr>
          <p:cNvPicPr>
            <a:picLocks noChangeAspect="1" noChangeArrowheads="1"/>
          </p:cNvPicPr>
          <p:nvPr/>
        </p:nvPicPr>
        <p:blipFill>
          <a:blip r:embed="rId2"/>
          <a:srcRect/>
          <a:stretch>
            <a:fillRect/>
          </a:stretch>
        </p:blipFill>
        <p:spPr bwMode="auto">
          <a:xfrm>
            <a:off x="2339752" y="3102806"/>
            <a:ext cx="4214810" cy="2496145"/>
          </a:xfrm>
          <a:prstGeom prst="rect">
            <a:avLst/>
          </a:prstGeom>
          <a:noFill/>
          <a:ln>
            <a:solidFill>
              <a:srgbClr val="0070C0"/>
            </a:solidFill>
          </a:ln>
        </p:spPr>
      </p:pic>
      <p:sp>
        <p:nvSpPr>
          <p:cNvPr id="7" name="2 Título">
            <a:extLst>
              <a:ext uri="{FF2B5EF4-FFF2-40B4-BE49-F238E27FC236}">
                <a16:creationId xmlns:a16="http://schemas.microsoft.com/office/drawing/2014/main" id="{1188E504-09C0-4D3E-926E-DF4F239CAA9C}"/>
              </a:ext>
            </a:extLst>
          </p:cNvPr>
          <p:cNvSpPr>
            <a:spLocks noGrp="1"/>
          </p:cNvSpPr>
          <p:nvPr>
            <p:ph type="title"/>
          </p:nvPr>
        </p:nvSpPr>
        <p:spPr>
          <a:xfrm>
            <a:off x="428596" y="0"/>
            <a:ext cx="8229600" cy="836712"/>
          </a:xfrm>
        </p:spPr>
        <p:txBody>
          <a:bodyPr>
            <a:normAutofit/>
          </a:bodyPr>
          <a:lstStyle/>
          <a:p>
            <a:r>
              <a:rPr lang="es-ES" sz="3200" b="1" dirty="0"/>
              <a:t>3.- Cambios, sueños y compromisos </a:t>
            </a:r>
            <a:endParaRPr lang="es-E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571612"/>
          </a:xfrm>
        </p:spPr>
        <p:txBody>
          <a:bodyPr>
            <a:noAutofit/>
          </a:bodyPr>
          <a:lstStyle/>
          <a:p>
            <a:pPr algn="l"/>
            <a:r>
              <a:rPr lang="es-BO" sz="3600" dirty="0"/>
              <a:t>Seguimos juntos en la lucha por las transformaciones sociales y políticas con los pueblos del mundo</a:t>
            </a:r>
            <a:endParaRPr lang="es-ES" sz="3600" dirty="0"/>
          </a:p>
        </p:txBody>
      </p:sp>
      <p:pic>
        <p:nvPicPr>
          <p:cNvPr id="6" name="7 Marcador de contenido" descr="aguamm.jpg"/>
          <p:cNvPicPr>
            <a:picLocks noGrp="1" noChangeAspect="1"/>
          </p:cNvPicPr>
          <p:nvPr>
            <p:ph sz="half" idx="1"/>
          </p:nvPr>
        </p:nvPicPr>
        <p:blipFill>
          <a:blip r:embed="rId2" cstate="print">
            <a:lum contrast="10000"/>
          </a:blip>
          <a:stretch>
            <a:fillRect/>
          </a:stretch>
        </p:blipFill>
        <p:spPr>
          <a:xfrm>
            <a:off x="428596" y="2057396"/>
            <a:ext cx="3500462" cy="3167212"/>
          </a:xfrm>
          <a:prstGeom prst="rect">
            <a:avLst/>
          </a:prstGeom>
          <a:ln>
            <a:noFill/>
          </a:ln>
          <a:effectLst>
            <a:outerShdw blurRad="292100" dist="139700" dir="2700000" algn="tl" rotWithShape="0">
              <a:srgbClr val="333333">
                <a:alpha val="65000"/>
              </a:srgbClr>
            </a:outerShdw>
          </a:effectLst>
        </p:spPr>
      </p:pic>
      <p:sp>
        <p:nvSpPr>
          <p:cNvPr id="7" name="3 Marcador de contenido"/>
          <p:cNvSpPr txBox="1">
            <a:spLocks/>
          </p:cNvSpPr>
          <p:nvPr/>
        </p:nvSpPr>
        <p:spPr>
          <a:xfrm>
            <a:off x="4500562" y="1985958"/>
            <a:ext cx="4143404" cy="328614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0" i="0" u="none" strike="noStrike" kern="1200" cap="none" spc="0" normalizeH="0" baseline="0" noProof="0">
                <a:ln>
                  <a:noFill/>
                </a:ln>
                <a:solidFill>
                  <a:schemeClr val="accent6">
                    <a:lumMod val="50000"/>
                  </a:schemeClr>
                </a:solidFill>
                <a:effectLst/>
                <a:uLnTx/>
                <a:uFillTx/>
                <a:latin typeface="+mn-lt"/>
                <a:ea typeface="+mn-ea"/>
                <a:cs typeface="+mn-cs"/>
              </a:rPr>
              <a:t>Yasoropai Tuicha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600" b="0" i="0" u="none" strike="noStrike" kern="1200" cap="none" spc="0" normalizeH="0" baseline="0" noProof="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0" i="0" u="none" strike="noStrike" kern="1200" cap="none" spc="0" normalizeH="0" baseline="0" noProof="0">
                <a:ln>
                  <a:noFill/>
                </a:ln>
                <a:solidFill>
                  <a:schemeClr val="accent6">
                    <a:lumMod val="50000"/>
                  </a:schemeClr>
                </a:solidFill>
                <a:effectLst/>
                <a:uLnTx/>
                <a:uFillTx/>
                <a:latin typeface="+mn-lt"/>
                <a:ea typeface="+mn-ea"/>
                <a:cs typeface="+mn-cs"/>
              </a:rPr>
              <a:t>Yuspagara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600" b="0" i="0" u="none" strike="noStrike" kern="1200" cap="none" spc="0" normalizeH="0" baseline="0" noProof="0">
              <a:ln>
                <a:noFill/>
              </a:ln>
              <a:solidFill>
                <a:schemeClr val="accent6">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0" i="0" u="none" strike="noStrike" kern="1200" cap="none" spc="0" normalizeH="0" baseline="0" noProof="0">
                <a:ln>
                  <a:noFill/>
                </a:ln>
                <a:solidFill>
                  <a:schemeClr val="accent6">
                    <a:lumMod val="50000"/>
                  </a:schemeClr>
                </a:solidFill>
                <a:effectLst/>
                <a:uLnTx/>
                <a:uFillTx/>
                <a:latin typeface="+mn-lt"/>
                <a:ea typeface="+mn-ea"/>
                <a:cs typeface="+mn-cs"/>
              </a:rPr>
              <a:t>Gracias</a:t>
            </a:r>
            <a:endParaRPr kumimoji="0" lang="es-ES" sz="36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8" name="7 CuadroTexto"/>
          <p:cNvSpPr txBox="1"/>
          <p:nvPr/>
        </p:nvSpPr>
        <p:spPr>
          <a:xfrm>
            <a:off x="0" y="5843610"/>
            <a:ext cx="9144000" cy="646331"/>
          </a:xfrm>
          <a:prstGeom prst="rect">
            <a:avLst/>
          </a:prstGeom>
          <a:noFill/>
        </p:spPr>
        <p:txBody>
          <a:bodyPr wrap="square" rtlCol="0">
            <a:spAutoFit/>
          </a:bodyPr>
          <a:lstStyle/>
          <a:p>
            <a:pPr algn="ctr"/>
            <a:r>
              <a:rPr lang="es-ES" sz="3600" dirty="0">
                <a:solidFill>
                  <a:srgbClr val="0070C0"/>
                </a:solidFill>
              </a:rPr>
              <a:t>¡Que el mañana esté hecho de nuestros sueños!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01FE1-B4BD-4768-8388-A43F2B15801D}"/>
              </a:ext>
            </a:extLst>
          </p:cNvPr>
          <p:cNvSpPr>
            <a:spLocks noGrp="1"/>
          </p:cNvSpPr>
          <p:nvPr>
            <p:ph type="title"/>
          </p:nvPr>
        </p:nvSpPr>
        <p:spPr/>
        <p:txBody>
          <a:bodyPr vert="horz" lIns="91440" tIns="45720" rIns="91440" bIns="45720" rtlCol="0" anchor="t">
            <a:noAutofit/>
          </a:bodyPr>
          <a:lstStyle/>
          <a:p>
            <a:pPr>
              <a:spcAft>
                <a:spcPts val="1200"/>
              </a:spcAft>
            </a:pPr>
            <a:r>
              <a:rPr lang="es-ES" b="1" dirty="0">
                <a:solidFill>
                  <a:schemeClr val="accent1"/>
                </a:solidFill>
              </a:rPr>
              <a:t>Intenciones</a:t>
            </a:r>
          </a:p>
        </p:txBody>
      </p:sp>
      <p:sp>
        <p:nvSpPr>
          <p:cNvPr id="3" name="Marcador de contenido 2">
            <a:extLst>
              <a:ext uri="{FF2B5EF4-FFF2-40B4-BE49-F238E27FC236}">
                <a16:creationId xmlns:a16="http://schemas.microsoft.com/office/drawing/2014/main" id="{BBB422BF-3EA9-45BA-B751-DAD325AA13BC}"/>
              </a:ext>
            </a:extLst>
          </p:cNvPr>
          <p:cNvSpPr>
            <a:spLocks noGrp="1"/>
          </p:cNvSpPr>
          <p:nvPr>
            <p:ph idx="1"/>
          </p:nvPr>
        </p:nvSpPr>
        <p:spPr>
          <a:xfrm>
            <a:off x="161353" y="1196752"/>
            <a:ext cx="5850807" cy="4893647"/>
          </a:xfrm>
        </p:spPr>
        <p:txBody>
          <a:bodyPr/>
          <a:lstStyle/>
          <a:p>
            <a:pPr marL="166688" indent="-166688" algn="just">
              <a:spcBef>
                <a:spcPts val="0"/>
              </a:spcBef>
            </a:pPr>
            <a:r>
              <a:rPr lang="es-ES" sz="2400" dirty="0"/>
              <a:t>Encauzar nuestra investigación hacia las prácticas de rebeldía política y cultural en Latinoamérica.</a:t>
            </a:r>
          </a:p>
          <a:p>
            <a:pPr marL="166688" indent="-166688">
              <a:spcBef>
                <a:spcPts val="0"/>
              </a:spcBef>
            </a:pPr>
            <a:r>
              <a:rPr lang="es-ES" sz="2400" dirty="0"/>
              <a:t>Prácticas en un gran proceso de transformación político y cultural con identidad propia: comunicación popular, teatro del oprimido, filosofía o teología de la liberación, educación  popular, etc.</a:t>
            </a:r>
          </a:p>
          <a:p>
            <a:pPr marL="166688" indent="-166688">
              <a:spcBef>
                <a:spcPts val="0"/>
              </a:spcBef>
            </a:pPr>
            <a:r>
              <a:rPr lang="es-ES" sz="2400" dirty="0" err="1"/>
              <a:t>Re-existencia</a:t>
            </a:r>
            <a:r>
              <a:rPr lang="es-ES" sz="2400" dirty="0"/>
              <a:t> a los diversos actores (indígenas, afroamericanos, mujeres, jóvenes…) construyendo nuestro propio relato, alternativo  al europeo y norteamericano.</a:t>
            </a:r>
            <a:endParaRPr lang="es-ES" dirty="0"/>
          </a:p>
        </p:txBody>
      </p:sp>
      <p:pic>
        <p:nvPicPr>
          <p:cNvPr id="4" name="7 Marcador de contenido" descr="aguamm.jpg">
            <a:extLst>
              <a:ext uri="{FF2B5EF4-FFF2-40B4-BE49-F238E27FC236}">
                <a16:creationId xmlns:a16="http://schemas.microsoft.com/office/drawing/2014/main" id="{5780E137-7583-4D87-A7E1-2B7D7E62D68A}"/>
              </a:ext>
            </a:extLst>
          </p:cNvPr>
          <p:cNvPicPr>
            <a:picLocks noChangeAspect="1"/>
          </p:cNvPicPr>
          <p:nvPr/>
        </p:nvPicPr>
        <p:blipFill>
          <a:blip r:embed="rId2" cstate="print"/>
          <a:stretch>
            <a:fillRect/>
          </a:stretch>
        </p:blipFill>
        <p:spPr>
          <a:xfrm>
            <a:off x="5991053" y="1807371"/>
            <a:ext cx="2970487" cy="3672408"/>
          </a:xfrm>
          <a:prstGeom prst="rect">
            <a:avLst/>
          </a:prstGeom>
          <a:noFill/>
          <a:ln>
            <a:solidFill>
              <a:srgbClr val="0070C0"/>
            </a:solidFill>
          </a:ln>
        </p:spPr>
      </p:pic>
    </p:spTree>
    <p:extLst>
      <p:ext uri="{BB962C8B-B14F-4D97-AF65-F5344CB8AC3E}">
        <p14:creationId xmlns:p14="http://schemas.microsoft.com/office/powerpoint/2010/main" val="374516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0"/>
            <a:ext cx="8229600" cy="1143000"/>
          </a:xfrm>
        </p:spPr>
        <p:txBody>
          <a:bodyPr vert="horz" lIns="91440" tIns="45720" rIns="91440" bIns="45720" rtlCol="0" anchor="t">
            <a:noAutofit/>
          </a:bodyPr>
          <a:lstStyle/>
          <a:p>
            <a:pPr>
              <a:spcAft>
                <a:spcPts val="1200"/>
              </a:spcAft>
            </a:pPr>
            <a:r>
              <a:rPr lang="es-BO" b="1" dirty="0">
                <a:solidFill>
                  <a:schemeClr val="accent1"/>
                </a:solidFill>
              </a:rPr>
              <a:t>Contenido</a:t>
            </a:r>
          </a:p>
        </p:txBody>
      </p:sp>
      <p:sp>
        <p:nvSpPr>
          <p:cNvPr id="11267" name="3 Marcador de contenido" descr="Rectangle: Click to edit Master text styles&#10;Second level&#10;Third level&#10;Fourth level&#10;Fifth level"/>
          <p:cNvSpPr>
            <a:spLocks noGrp="1"/>
          </p:cNvSpPr>
          <p:nvPr>
            <p:ph idx="1"/>
          </p:nvPr>
        </p:nvSpPr>
        <p:spPr>
          <a:xfrm>
            <a:off x="457200" y="1143000"/>
            <a:ext cx="5186370" cy="6592574"/>
          </a:xfrm>
        </p:spPr>
        <p:txBody>
          <a:bodyPr/>
          <a:lstStyle/>
          <a:p>
            <a:pPr marL="539750" indent="-539750">
              <a:buNone/>
            </a:pPr>
            <a:r>
              <a:rPr lang="es-ES" b="1" dirty="0"/>
              <a:t>1.- Rebeldía política y cultural en Latinoamérica</a:t>
            </a:r>
          </a:p>
          <a:p>
            <a:pPr marL="539750" indent="-539750">
              <a:buNone/>
            </a:pPr>
            <a:endParaRPr lang="es-ES" b="1" dirty="0"/>
          </a:p>
          <a:p>
            <a:pPr marL="539750" indent="-539750">
              <a:buNone/>
            </a:pPr>
            <a:r>
              <a:rPr lang="es-ES" b="1" dirty="0"/>
              <a:t>2.- La educación popular en América Latina </a:t>
            </a:r>
          </a:p>
          <a:p>
            <a:pPr marL="539750" indent="-539750">
              <a:buNone/>
            </a:pPr>
            <a:endParaRPr lang="es-ES" b="1" dirty="0"/>
          </a:p>
          <a:p>
            <a:pPr marL="539750" indent="-539750">
              <a:buNone/>
            </a:pPr>
            <a:r>
              <a:rPr lang="es-ES" b="1" dirty="0"/>
              <a:t>3.- Cambios, sueños y compromisos </a:t>
            </a:r>
            <a:endParaRPr lang="es-ES" dirty="0"/>
          </a:p>
          <a:p>
            <a:pPr marL="0" indent="0">
              <a:buNone/>
            </a:pPr>
            <a:br>
              <a:rPr lang="es-ES" dirty="0"/>
            </a:br>
            <a:endParaRPr lang="es-ES" dirty="0"/>
          </a:p>
          <a:p>
            <a:pPr marL="0" indent="0">
              <a:buNone/>
            </a:pPr>
            <a:br>
              <a:rPr lang="es-ES" dirty="0"/>
            </a:br>
            <a:endParaRPr lang="es-ES" dirty="0"/>
          </a:p>
        </p:txBody>
      </p:sp>
      <p:pic>
        <p:nvPicPr>
          <p:cNvPr id="8" name="Picture 8"/>
          <p:cNvPicPr>
            <a:picLocks noChangeAspect="1" noChangeArrowheads="1"/>
          </p:cNvPicPr>
          <p:nvPr/>
        </p:nvPicPr>
        <p:blipFill>
          <a:blip r:embed="rId2" cstate="print"/>
          <a:stretch>
            <a:fillRect/>
          </a:stretch>
        </p:blipFill>
        <p:spPr bwMode="auto">
          <a:xfrm>
            <a:off x="5643570" y="1852609"/>
            <a:ext cx="3110931" cy="3152782"/>
          </a:xfrm>
          <a:prstGeom prst="rect">
            <a:avLst/>
          </a:prstGeom>
          <a:noFill/>
          <a:ln>
            <a:solidFill>
              <a:srgbClr val="0070C0"/>
            </a:solidFill>
          </a:ln>
        </p:spPr>
      </p:pic>
    </p:spTree>
    <p:extLst>
      <p:ext uri="{BB962C8B-B14F-4D97-AF65-F5344CB8AC3E}">
        <p14:creationId xmlns:p14="http://schemas.microsoft.com/office/powerpoint/2010/main" val="38286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12235" y="0"/>
            <a:ext cx="8187145" cy="575501"/>
          </a:xfrm>
        </p:spPr>
        <p:txBody>
          <a:bodyPr>
            <a:normAutofit fontScale="90000"/>
          </a:bodyPr>
          <a:lstStyle/>
          <a:p>
            <a:pPr algn="l"/>
            <a:r>
              <a:rPr lang="es-ES" sz="3600" b="1" dirty="0"/>
              <a:t>1.- Rebeldía cultural y política en Latinoamérica</a:t>
            </a:r>
            <a:endParaRPr lang="es-BO" dirty="0"/>
          </a:p>
        </p:txBody>
      </p:sp>
      <p:sp>
        <p:nvSpPr>
          <p:cNvPr id="11267" name="3 Marcador de contenido" descr="Rectangle: Click to edit Master text styles&#10;Second level&#10;Third level&#10;Fourth level&#10;Fifth level"/>
          <p:cNvSpPr>
            <a:spLocks noGrp="1"/>
          </p:cNvSpPr>
          <p:nvPr>
            <p:ph idx="1"/>
          </p:nvPr>
        </p:nvSpPr>
        <p:spPr>
          <a:xfrm>
            <a:off x="312297" y="1131586"/>
            <a:ext cx="5186370" cy="4659737"/>
          </a:xfrm>
        </p:spPr>
        <p:txBody>
          <a:bodyPr/>
          <a:lstStyle/>
          <a:p>
            <a:pPr marL="514350" indent="-514350">
              <a:buFont typeface="+mj-lt"/>
              <a:buAutoNum type="alphaLcParenR"/>
            </a:pPr>
            <a:r>
              <a:rPr lang="es-ES" sz="2800" dirty="0"/>
              <a:t>Resistencia indígena en la Colonia.</a:t>
            </a:r>
          </a:p>
          <a:p>
            <a:pPr marL="514350" indent="-514350">
              <a:buFont typeface="+mj-lt"/>
              <a:buAutoNum type="alphaLcParenR"/>
            </a:pPr>
            <a:r>
              <a:rPr lang="es-ES" sz="2800" dirty="0"/>
              <a:t>Levantamientos populares en la independencia</a:t>
            </a:r>
          </a:p>
          <a:p>
            <a:pPr marL="514350" indent="-514350">
              <a:buFont typeface="+mj-lt"/>
              <a:buAutoNum type="alphaLcParenR"/>
            </a:pPr>
            <a:r>
              <a:rPr lang="es-ES" sz="2800" dirty="0"/>
              <a:t>Revoluciones contemporáneas en el Sur: México, Guatemala Bolivia, Cuba.</a:t>
            </a:r>
          </a:p>
          <a:p>
            <a:pPr marL="514350" indent="-514350">
              <a:buFont typeface="+mj-lt"/>
              <a:buAutoNum type="alphaLcParenR"/>
            </a:pPr>
            <a:r>
              <a:rPr lang="es-ES" sz="2800" dirty="0"/>
              <a:t>De la revolución sandinista a la insurrección indígena y popular de las últimas décadas</a:t>
            </a:r>
            <a:endParaRPr lang="es-ES" sz="2400" dirty="0"/>
          </a:p>
        </p:txBody>
      </p:sp>
      <p:pic>
        <p:nvPicPr>
          <p:cNvPr id="8" name="Picture 8"/>
          <p:cNvPicPr>
            <a:picLocks noChangeAspect="1" noChangeArrowheads="1"/>
          </p:cNvPicPr>
          <p:nvPr/>
        </p:nvPicPr>
        <p:blipFill>
          <a:blip r:embed="rId2" cstate="print"/>
          <a:stretch>
            <a:fillRect/>
          </a:stretch>
        </p:blipFill>
        <p:spPr bwMode="auto">
          <a:xfrm>
            <a:off x="5641005" y="1700808"/>
            <a:ext cx="3110931" cy="3152782"/>
          </a:xfrm>
          <a:prstGeom prst="rect">
            <a:avLst/>
          </a:prstGeom>
          <a:noFill/>
          <a:ln>
            <a:solidFill>
              <a:srgbClr val="0070C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5817" y="1412776"/>
            <a:ext cx="7672366" cy="3525866"/>
          </a:xfrm>
        </p:spPr>
        <p:txBody>
          <a:bodyPr/>
          <a:lstStyle/>
          <a:p>
            <a:r>
              <a:rPr lang="es-ES" sz="2400" dirty="0"/>
              <a:t>La historia latinoamericana, larga resistencia a la explotación y la dominación externa.  </a:t>
            </a:r>
          </a:p>
          <a:p>
            <a:r>
              <a:rPr lang="es-ES" sz="2400" dirty="0"/>
              <a:t>Luchas sociales </a:t>
            </a:r>
            <a:r>
              <a:rPr lang="es-ES" sz="2400" dirty="0" err="1"/>
              <a:t>antioligárquicas</a:t>
            </a:r>
            <a:r>
              <a:rPr lang="es-ES" sz="2400" dirty="0"/>
              <a:t>, en defensa de la identidad indígena y nacional.</a:t>
            </a:r>
          </a:p>
          <a:p>
            <a:r>
              <a:rPr lang="es-ES" sz="2400" dirty="0"/>
              <a:t>Alternativas históricas derrotadas, convertidas en expectativas populares, que reaparecen: Martí, Zapata, Sandino, Farabundo Martí, Atanasio Tzul</a:t>
            </a:r>
          </a:p>
          <a:p>
            <a:r>
              <a:rPr lang="es-ES" sz="2400" dirty="0"/>
              <a:t>Resistencia cultural</a:t>
            </a:r>
          </a:p>
          <a:p>
            <a:endParaRPr lang="es-ES" sz="2400" dirty="0"/>
          </a:p>
          <a:p>
            <a:endParaRPr lang="es-ES" sz="2400" dirty="0"/>
          </a:p>
          <a:p>
            <a:endParaRPr lang="es-ES" sz="2400" dirty="0"/>
          </a:p>
        </p:txBody>
      </p:sp>
      <p:sp>
        <p:nvSpPr>
          <p:cNvPr id="1026" name="AutoShape 2" descr="C:\Users\Alberto Gonzales\Desktop\mapa-fisico-bolivia.pn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Picture 2" descr="C:\Users\Alberto Gonzales\Desktop\imágenes y videos golpe\IMG-20191219-WA0012.jpg">
            <a:extLst>
              <a:ext uri="{FF2B5EF4-FFF2-40B4-BE49-F238E27FC236}">
                <a16:creationId xmlns:a16="http://schemas.microsoft.com/office/drawing/2014/main" id="{AFC8ACC5-9435-4688-B35A-4ECA44663FA2}"/>
              </a:ext>
            </a:extLst>
          </p:cNvPr>
          <p:cNvPicPr>
            <a:picLocks noChangeAspect="1" noChangeArrowheads="1"/>
          </p:cNvPicPr>
          <p:nvPr/>
        </p:nvPicPr>
        <p:blipFill>
          <a:blip r:embed="rId2"/>
          <a:srcRect/>
          <a:stretch>
            <a:fillRect/>
          </a:stretch>
        </p:blipFill>
        <p:spPr bwMode="auto">
          <a:xfrm>
            <a:off x="5721395" y="4224010"/>
            <a:ext cx="3254302" cy="2257548"/>
          </a:xfrm>
          <a:prstGeom prst="rect">
            <a:avLst/>
          </a:prstGeom>
          <a:noFill/>
          <a:ln>
            <a:solidFill>
              <a:srgbClr val="0070C0"/>
            </a:solidFill>
          </a:ln>
        </p:spPr>
      </p:pic>
      <p:sp>
        <p:nvSpPr>
          <p:cNvPr id="4" name="Rectángulo 3">
            <a:extLst>
              <a:ext uri="{FF2B5EF4-FFF2-40B4-BE49-F238E27FC236}">
                <a16:creationId xmlns:a16="http://schemas.microsoft.com/office/drawing/2014/main" id="{58C361EE-9235-45A0-A503-1515CE16A88E}"/>
              </a:ext>
            </a:extLst>
          </p:cNvPr>
          <p:cNvSpPr/>
          <p:nvPr/>
        </p:nvSpPr>
        <p:spPr>
          <a:xfrm>
            <a:off x="1050001" y="576713"/>
            <a:ext cx="7970318" cy="646331"/>
          </a:xfrm>
          <a:prstGeom prst="rect">
            <a:avLst/>
          </a:prstGeom>
        </p:spPr>
        <p:txBody>
          <a:bodyPr wrap="square">
            <a:spAutoFit/>
          </a:bodyPr>
          <a:lstStyle/>
          <a:p>
            <a:r>
              <a:rPr lang="es-ES" i="1" dirty="0"/>
              <a:t>Leamos la historia desde los derrotados, como larga  lucha por la justicia con grandes sufrimientos humanos</a:t>
            </a:r>
          </a:p>
        </p:txBody>
      </p:sp>
      <p:sp>
        <p:nvSpPr>
          <p:cNvPr id="9" name="2 Título">
            <a:extLst>
              <a:ext uri="{FF2B5EF4-FFF2-40B4-BE49-F238E27FC236}">
                <a16:creationId xmlns:a16="http://schemas.microsoft.com/office/drawing/2014/main" id="{F0FA1FBF-5002-43B4-8014-E7C1C90CC31C}"/>
              </a:ext>
            </a:extLst>
          </p:cNvPr>
          <p:cNvSpPr>
            <a:spLocks noGrp="1"/>
          </p:cNvSpPr>
          <p:nvPr>
            <p:ph type="title"/>
          </p:nvPr>
        </p:nvSpPr>
        <p:spPr>
          <a:xfrm>
            <a:off x="312235" y="0"/>
            <a:ext cx="8187145" cy="575501"/>
          </a:xfrm>
        </p:spPr>
        <p:txBody>
          <a:bodyPr>
            <a:normAutofit fontScale="90000"/>
          </a:bodyPr>
          <a:lstStyle/>
          <a:p>
            <a:pPr algn="l"/>
            <a:r>
              <a:rPr lang="es-ES" sz="3600" b="1" dirty="0"/>
              <a:t>1.- Rebeldía cultural y política en Latinoamérica</a:t>
            </a:r>
            <a:endParaRPr lang="es-BO" dirty="0"/>
          </a:p>
        </p:txBody>
      </p:sp>
    </p:spTree>
    <p:extLst>
      <p:ext uri="{BB962C8B-B14F-4D97-AF65-F5344CB8AC3E}">
        <p14:creationId xmlns:p14="http://schemas.microsoft.com/office/powerpoint/2010/main" val="137406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6B623-BC3E-4A6E-B57F-A6AC03F81340}"/>
              </a:ext>
            </a:extLst>
          </p:cNvPr>
          <p:cNvSpPr>
            <a:spLocks noGrp="1"/>
          </p:cNvSpPr>
          <p:nvPr>
            <p:ph type="title"/>
          </p:nvPr>
        </p:nvSpPr>
        <p:spPr/>
        <p:txBody>
          <a:bodyPr>
            <a:normAutofit/>
          </a:bodyPr>
          <a:lstStyle/>
          <a:p>
            <a:r>
              <a:rPr lang="es-ES" sz="3600" dirty="0"/>
              <a:t>a)  Resistencia indígena en la Colonia</a:t>
            </a:r>
            <a:endParaRPr lang="es-ES" dirty="0"/>
          </a:p>
        </p:txBody>
      </p:sp>
      <p:pic>
        <p:nvPicPr>
          <p:cNvPr id="4" name="Picture 2" descr="Atanasio Tzul: e A na i | Agitación | Violencia">
            <a:extLst>
              <a:ext uri="{FF2B5EF4-FFF2-40B4-BE49-F238E27FC236}">
                <a16:creationId xmlns:a16="http://schemas.microsoft.com/office/drawing/2014/main" id="{F096C3A7-31E7-401E-A8AC-1E98C77ABE4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412776"/>
            <a:ext cx="3370659" cy="453650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372231EA-2D3E-40FC-8C9D-165AEEB0D702}"/>
              </a:ext>
            </a:extLst>
          </p:cNvPr>
          <p:cNvSpPr/>
          <p:nvPr/>
        </p:nvSpPr>
        <p:spPr>
          <a:xfrm>
            <a:off x="323529" y="1556792"/>
            <a:ext cx="5256583" cy="4154984"/>
          </a:xfrm>
          <a:prstGeom prst="rect">
            <a:avLst/>
          </a:prstGeom>
        </p:spPr>
        <p:txBody>
          <a:bodyPr wrap="square">
            <a:spAutoFit/>
          </a:bodyPr>
          <a:lstStyle/>
          <a:p>
            <a:pPr marL="342900" indent="-342900">
              <a:buFont typeface="Arial" panose="020B0604020202020204" pitchFamily="34" charset="0"/>
              <a:buChar char="•"/>
            </a:pPr>
            <a:r>
              <a:rPr lang="es-ES" sz="2400" dirty="0"/>
              <a:t>Largo periodo de resistencia indígena ininterrumpido durante la Colonia: rebeliones masivas de indios por sus culturas y territorios. </a:t>
            </a:r>
          </a:p>
          <a:p>
            <a:pPr marL="342900" indent="-342900">
              <a:buFont typeface="Arial" panose="020B0604020202020204" pitchFamily="34" charset="0"/>
              <a:buChar char="•"/>
            </a:pPr>
            <a:r>
              <a:rPr lang="es-ES" sz="2400" dirty="0"/>
              <a:t>Rebeliones mayas: Motín de Quetzaltenango 1569 hasta rebelión quiché en Totonicapán en 1820 (Atanasio Tzul).</a:t>
            </a:r>
          </a:p>
          <a:p>
            <a:pPr marL="342900" indent="-342900">
              <a:buFont typeface="Arial" panose="020B0604020202020204" pitchFamily="34" charset="0"/>
              <a:buChar char="•"/>
            </a:pPr>
            <a:r>
              <a:rPr lang="es-ES" sz="2400" dirty="0"/>
              <a:t>Guaraníes y mapuches no dominados: </a:t>
            </a:r>
            <a:r>
              <a:rPr lang="es-ES" sz="2400" dirty="0" err="1"/>
              <a:t>Kuruyuki</a:t>
            </a:r>
            <a:r>
              <a:rPr lang="es-ES" sz="2400" dirty="0"/>
              <a:t> (1892), ocupación de la Araucanía (1861)</a:t>
            </a:r>
          </a:p>
        </p:txBody>
      </p:sp>
      <p:sp>
        <p:nvSpPr>
          <p:cNvPr id="6" name="Rectángulo 5">
            <a:extLst>
              <a:ext uri="{FF2B5EF4-FFF2-40B4-BE49-F238E27FC236}">
                <a16:creationId xmlns:a16="http://schemas.microsoft.com/office/drawing/2014/main" id="{5C5068EF-53D9-486B-A605-927B5636DDEF}"/>
              </a:ext>
            </a:extLst>
          </p:cNvPr>
          <p:cNvSpPr/>
          <p:nvPr/>
        </p:nvSpPr>
        <p:spPr>
          <a:xfrm>
            <a:off x="323529" y="714356"/>
            <a:ext cx="8627242" cy="431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https://www.youtube.com/watch?v=kSBLQM5KUec&amp;list=RDkSBLQM5KUec&amp;start_radio=1</a:t>
            </a:r>
          </a:p>
        </p:txBody>
      </p:sp>
    </p:spTree>
    <p:extLst>
      <p:ext uri="{BB962C8B-B14F-4D97-AF65-F5344CB8AC3E}">
        <p14:creationId xmlns:p14="http://schemas.microsoft.com/office/powerpoint/2010/main" val="158578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B9ED2-A51C-49F6-A9FC-50F0DFDAB991}"/>
              </a:ext>
            </a:extLst>
          </p:cNvPr>
          <p:cNvSpPr>
            <a:spLocks noGrp="1"/>
          </p:cNvSpPr>
          <p:nvPr>
            <p:ph type="title"/>
          </p:nvPr>
        </p:nvSpPr>
        <p:spPr>
          <a:xfrm>
            <a:off x="457200" y="6896"/>
            <a:ext cx="8229600" cy="714356"/>
          </a:xfrm>
        </p:spPr>
        <p:txBody>
          <a:bodyPr>
            <a:normAutofit fontScale="90000"/>
          </a:bodyPr>
          <a:lstStyle/>
          <a:p>
            <a:r>
              <a:rPr lang="es-ES" sz="4000" dirty="0"/>
              <a:t>b) Levantamientos indígenas y populares en la independencia</a:t>
            </a:r>
            <a:br>
              <a:rPr lang="es-ES" sz="3600" b="1" i="1" dirty="0"/>
            </a:br>
            <a:endParaRPr lang="es-ES" dirty="0"/>
          </a:p>
        </p:txBody>
      </p:sp>
      <p:sp>
        <p:nvSpPr>
          <p:cNvPr id="3" name="Marcador de contenido 2">
            <a:extLst>
              <a:ext uri="{FF2B5EF4-FFF2-40B4-BE49-F238E27FC236}">
                <a16:creationId xmlns:a16="http://schemas.microsoft.com/office/drawing/2014/main" id="{95EBF3A7-60F9-4766-8469-9FE87733E853}"/>
              </a:ext>
            </a:extLst>
          </p:cNvPr>
          <p:cNvSpPr>
            <a:spLocks noGrp="1"/>
          </p:cNvSpPr>
          <p:nvPr>
            <p:ph idx="1"/>
          </p:nvPr>
        </p:nvSpPr>
        <p:spPr>
          <a:xfrm>
            <a:off x="323528" y="1340768"/>
            <a:ext cx="5832648" cy="4524315"/>
          </a:xfrm>
        </p:spPr>
        <p:txBody>
          <a:bodyPr/>
          <a:lstStyle/>
          <a:p>
            <a:r>
              <a:rPr lang="es-ES" sz="2400" dirty="0"/>
              <a:t>Revoluciones sociales indígenas y </a:t>
            </a:r>
            <a:r>
              <a:rPr lang="es-ES" sz="2400" dirty="0" err="1"/>
              <a:t>antioligárquicos</a:t>
            </a:r>
            <a:r>
              <a:rPr lang="es-ES" sz="2400" dirty="0"/>
              <a:t> frente a España, por reforma agraria, derechos de  indios y pobres: Atanasio Tzul, Hidalgo y Morelos, Juana Azurduy,  Artigas en Uruguay, rompen moldes de revolución liberal.</a:t>
            </a:r>
            <a:r>
              <a:rPr lang="es-ES" sz="2400" i="1" dirty="0"/>
              <a:t> </a:t>
            </a:r>
          </a:p>
          <a:p>
            <a:r>
              <a:rPr lang="es-ES" sz="2000" i="1" dirty="0"/>
              <a:t>Seguían a Artigas, lanza en mano, los patriotas. En su mayoría eran paisanos pobres, gauchos montaraces, indios que recuperaban en la lucha el sentido de la dignidad, esclavos que ganaban la libertad, incorporándose al ejército de la independencia </a:t>
            </a:r>
            <a:r>
              <a:rPr lang="es-ES" sz="2000" dirty="0"/>
              <a:t>(Galeano: Las venas abiertas de A.L.)</a:t>
            </a:r>
            <a:r>
              <a:rPr lang="es-ES" sz="2000" i="1" dirty="0"/>
              <a:t>.</a:t>
            </a:r>
          </a:p>
        </p:txBody>
      </p:sp>
      <p:pic>
        <p:nvPicPr>
          <p:cNvPr id="1026" name="Picture 2" descr="JUANA AZURDUY DE PADILLA">
            <a:extLst>
              <a:ext uri="{FF2B5EF4-FFF2-40B4-BE49-F238E27FC236}">
                <a16:creationId xmlns:a16="http://schemas.microsoft.com/office/drawing/2014/main" id="{D504FA16-2F10-463F-91B2-3E5FFA473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514693"/>
            <a:ext cx="2592288" cy="417646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4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3DB17A-5B62-45CC-8BAF-D88947F919F9}"/>
              </a:ext>
            </a:extLst>
          </p:cNvPr>
          <p:cNvSpPr>
            <a:spLocks noGrp="1"/>
          </p:cNvSpPr>
          <p:nvPr>
            <p:ph type="title"/>
          </p:nvPr>
        </p:nvSpPr>
        <p:spPr>
          <a:xfrm>
            <a:off x="500034" y="0"/>
            <a:ext cx="8229600" cy="857232"/>
          </a:xfrm>
        </p:spPr>
        <p:txBody>
          <a:bodyPr>
            <a:noAutofit/>
          </a:bodyPr>
          <a:lstStyle/>
          <a:p>
            <a:pPr marL="539750" indent="-539750">
              <a:buFont typeface="+mj-lt"/>
              <a:buAutoNum type="alphaLcParenR" startAt="3"/>
            </a:pPr>
            <a:r>
              <a:rPr lang="es-ES" sz="3600" dirty="0"/>
              <a:t>Revoluciones contemporáneas en el Sur: México, Guatemala, Bolivia y Cuba</a:t>
            </a:r>
            <a:br>
              <a:rPr lang="es-ES" sz="3600" dirty="0"/>
            </a:br>
            <a:endParaRPr lang="es-ES" sz="3200" dirty="0"/>
          </a:p>
        </p:txBody>
      </p:sp>
      <p:sp>
        <p:nvSpPr>
          <p:cNvPr id="3" name="Marcador de contenido 2">
            <a:extLst>
              <a:ext uri="{FF2B5EF4-FFF2-40B4-BE49-F238E27FC236}">
                <a16:creationId xmlns:a16="http://schemas.microsoft.com/office/drawing/2014/main" id="{5DA960FF-114F-4BA9-9B87-4E0815492B93}"/>
              </a:ext>
            </a:extLst>
          </p:cNvPr>
          <p:cNvSpPr>
            <a:spLocks noGrp="1"/>
          </p:cNvSpPr>
          <p:nvPr>
            <p:ph idx="1"/>
          </p:nvPr>
        </p:nvSpPr>
        <p:spPr>
          <a:xfrm>
            <a:off x="0" y="1196752"/>
            <a:ext cx="6948264" cy="5262979"/>
          </a:xfrm>
        </p:spPr>
        <p:txBody>
          <a:bodyPr/>
          <a:lstStyle/>
          <a:p>
            <a:pPr marL="207963" indent="-207963" algn="just">
              <a:spcBef>
                <a:spcPts val="0"/>
              </a:spcBef>
            </a:pPr>
            <a:r>
              <a:rPr lang="es-ES" sz="2400" b="1" dirty="0"/>
              <a:t>México</a:t>
            </a:r>
            <a:r>
              <a:rPr lang="es-ES" sz="2400" dirty="0"/>
              <a:t> inicia ciclo de lucha por la recuperación de la dignidad de los pueblos, la reforma agraria, contra las oligarquías nacionales, </a:t>
            </a:r>
            <a:r>
              <a:rPr lang="es-ES" sz="2400" dirty="0" err="1"/>
              <a:t>anti-imperialista</a:t>
            </a:r>
            <a:r>
              <a:rPr lang="es-ES" sz="2400" dirty="0"/>
              <a:t> y </a:t>
            </a:r>
            <a:r>
              <a:rPr lang="es-ES" sz="2400" dirty="0" err="1"/>
              <a:t>antioligárquico</a:t>
            </a:r>
            <a:r>
              <a:rPr lang="es-ES" sz="2400" dirty="0"/>
              <a:t>, con nuevos sujetos (indios y pobres). </a:t>
            </a:r>
          </a:p>
          <a:p>
            <a:pPr marL="207963" indent="-207963" algn="just">
              <a:spcBef>
                <a:spcPts val="0"/>
              </a:spcBef>
            </a:pPr>
            <a:r>
              <a:rPr lang="es-ES" sz="2400" dirty="0"/>
              <a:t> </a:t>
            </a:r>
            <a:r>
              <a:rPr lang="es-ES" sz="2400" b="1" dirty="0"/>
              <a:t>Revolución cubana</a:t>
            </a:r>
            <a:r>
              <a:rPr lang="es-ES" sz="2400" dirty="0"/>
              <a:t>: en un continente no previsto, a partir núcleos guerrilleros en el campo, acompañada de revueltas de los pobres en las ciudades; estrategia de liberación nacional y vocación latinoamericana; impulso ético: hombre nuevo; educación y salud pública.</a:t>
            </a:r>
          </a:p>
          <a:p>
            <a:pPr marL="207963" indent="-207963" algn="just">
              <a:spcBef>
                <a:spcPts val="0"/>
              </a:spcBef>
            </a:pPr>
            <a:r>
              <a:rPr lang="es-ES" sz="2400" b="1" dirty="0"/>
              <a:t>Revoluciones nacionales </a:t>
            </a:r>
            <a:r>
              <a:rPr lang="es-ES" sz="2400" dirty="0"/>
              <a:t>en el 44 y 52 en Guatemala y Bolivia: nacionalización de los recursos naturales, reforma agraria, educación pública, derechos de los pueblos y políticas sociales</a:t>
            </a:r>
            <a:endParaRPr lang="es-ES" sz="2000" dirty="0"/>
          </a:p>
        </p:txBody>
      </p:sp>
      <p:pic>
        <p:nvPicPr>
          <p:cNvPr id="2050" name="Picture 2" descr="Jacobo Arbenz Guzmán (Ucronía Peronista) | Historia Alternativa ...">
            <a:extLst>
              <a:ext uri="{FF2B5EF4-FFF2-40B4-BE49-F238E27FC236}">
                <a16:creationId xmlns:a16="http://schemas.microsoft.com/office/drawing/2014/main" id="{F5780830-E845-443E-ACF1-1711967C3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699" y="2564904"/>
            <a:ext cx="2185570" cy="226979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449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7783</TotalTime>
  <Words>1631</Words>
  <Application>Microsoft Office PowerPoint</Application>
  <PresentationFormat>Presentación en pantalla (4:3)</PresentationFormat>
  <Paragraphs>156</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Calibri</vt:lpstr>
      <vt:lpstr>Gill Sans MT</vt:lpstr>
      <vt:lpstr>Tema de Office</vt:lpstr>
      <vt:lpstr>La Educación Popular en los procesos de cambio latinoamericanos </vt:lpstr>
      <vt:lpstr>Presentación y saludos </vt:lpstr>
      <vt:lpstr>Intenciones</vt:lpstr>
      <vt:lpstr>Contenido</vt:lpstr>
      <vt:lpstr>1.- Rebeldía cultural y política en Latinoamérica</vt:lpstr>
      <vt:lpstr>1.- Rebeldía cultural y política en Latinoamérica</vt:lpstr>
      <vt:lpstr>a)  Resistencia indígena en la Colonia</vt:lpstr>
      <vt:lpstr>b) Levantamientos indígenas y populares en la independencia </vt:lpstr>
      <vt:lpstr>Revoluciones contemporáneas en el Sur: México, Guatemala, Bolivia y Cuba </vt:lpstr>
      <vt:lpstr>d) De la revolución sandinista a la insurrección indígena y popular de las últimas décadas</vt:lpstr>
      <vt:lpstr>d) De la revolución sandinista a la insurrección indígena y popular de las últimas décadas</vt:lpstr>
      <vt:lpstr>2.- La educación popular en América Latina </vt:lpstr>
      <vt:lpstr>Acumulados y experiencias</vt:lpstr>
      <vt:lpstr> </vt:lpstr>
      <vt:lpstr>Presentación de PowerPoint</vt:lpstr>
      <vt:lpstr>Presentación de PowerPoint</vt:lpstr>
      <vt:lpstr>Presentación de PowerPoint</vt:lpstr>
      <vt:lpstr>Presentación de PowerPoint</vt:lpstr>
      <vt:lpstr>No hay pensamiento propio si sólo se valora el “conocimiento científico, universal”</vt:lpstr>
      <vt:lpstr>Fundamentos curriculares</vt:lpstr>
      <vt:lpstr>BOLIVIA: GASTO PÚBLICO EN EDUCACIÓN ALTERNATIVA . En Millones de Bolivianos</vt:lpstr>
      <vt:lpstr>Educación de Personas Jóvenes y Adultas Número de estudiantes matriculados, por año</vt:lpstr>
      <vt:lpstr>Presentación de PowerPoint</vt:lpstr>
      <vt:lpstr>Presentación de PowerPoint</vt:lpstr>
      <vt:lpstr>3.- Cambios, sueños y compromisos </vt:lpstr>
      <vt:lpstr>3.- Cambios, sueños y compromisos </vt:lpstr>
      <vt:lpstr>3.- Cambios, sueños y compromisos </vt:lpstr>
      <vt:lpstr>Seguimos juntos en la lucha por las transformaciones sociales y políticas con los pueblos del mundo</vt:lpstr>
    </vt:vector>
  </TitlesOfParts>
  <Company>VEAyE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situación política internacional y el contexto latinoamericano</dc:title>
  <dc:creator>comunicacion1</dc:creator>
  <cp:lastModifiedBy>Alberto Gonzalez Casado</cp:lastModifiedBy>
  <cp:revision>294</cp:revision>
  <dcterms:created xsi:type="dcterms:W3CDTF">2015-05-19T21:23:11Z</dcterms:created>
  <dcterms:modified xsi:type="dcterms:W3CDTF">2020-07-11T21:44:38Z</dcterms:modified>
</cp:coreProperties>
</file>